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46"/>
  </p:notesMasterIdLst>
  <p:handoutMasterIdLst>
    <p:handoutMasterId r:id="rId47"/>
  </p:handoutMasterIdLst>
  <p:sldIdLst>
    <p:sldId id="441" r:id="rId2"/>
    <p:sldId id="495" r:id="rId3"/>
    <p:sldId id="492" r:id="rId4"/>
    <p:sldId id="493" r:id="rId5"/>
    <p:sldId id="487" r:id="rId6"/>
    <p:sldId id="450" r:id="rId7"/>
    <p:sldId id="451" r:id="rId8"/>
    <p:sldId id="485" r:id="rId9"/>
    <p:sldId id="486" r:id="rId10"/>
    <p:sldId id="452" r:id="rId11"/>
    <p:sldId id="453" r:id="rId12"/>
    <p:sldId id="491" r:id="rId13"/>
    <p:sldId id="455" r:id="rId14"/>
    <p:sldId id="456" r:id="rId15"/>
    <p:sldId id="463" r:id="rId16"/>
    <p:sldId id="457" r:id="rId17"/>
    <p:sldId id="461" r:id="rId18"/>
    <p:sldId id="462" r:id="rId19"/>
    <p:sldId id="476" r:id="rId20"/>
    <p:sldId id="459" r:id="rId21"/>
    <p:sldId id="460" r:id="rId22"/>
    <p:sldId id="464" r:id="rId23"/>
    <p:sldId id="465" r:id="rId24"/>
    <p:sldId id="466" r:id="rId25"/>
    <p:sldId id="467" r:id="rId26"/>
    <p:sldId id="468" r:id="rId27"/>
    <p:sldId id="469" r:id="rId28"/>
    <p:sldId id="470" r:id="rId29"/>
    <p:sldId id="474" r:id="rId30"/>
    <p:sldId id="471" r:id="rId31"/>
    <p:sldId id="475" r:id="rId32"/>
    <p:sldId id="494" r:id="rId33"/>
    <p:sldId id="473" r:id="rId34"/>
    <p:sldId id="482" r:id="rId35"/>
    <p:sldId id="483" r:id="rId36"/>
    <p:sldId id="477" r:id="rId37"/>
    <p:sldId id="484" r:id="rId38"/>
    <p:sldId id="479" r:id="rId39"/>
    <p:sldId id="480" r:id="rId40"/>
    <p:sldId id="496" r:id="rId41"/>
    <p:sldId id="481" r:id="rId42"/>
    <p:sldId id="488" r:id="rId43"/>
    <p:sldId id="489" r:id="rId44"/>
    <p:sldId id="49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580" autoAdjust="0"/>
    <p:restoredTop sz="96327" autoAdjust="0"/>
  </p:normalViewPr>
  <p:slideViewPr>
    <p:cSldViewPr snapToGrid="0" showGuides="1">
      <p:cViewPr varScale="1">
        <p:scale>
          <a:sx n="122" d="100"/>
          <a:sy n="122" d="100"/>
        </p:scale>
        <p:origin x="936" y="192"/>
      </p:cViewPr>
      <p:guideLst>
        <p:guide orient="horz" pos="936"/>
        <p:guide orient="horz" pos="39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1" d="100"/>
          <a:sy n="91" d="100"/>
        </p:scale>
        <p:origin x="26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23/08/2024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23/08/2024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7689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5854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389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406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594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hyperlink" Target="http://www.designguide.ku.dk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s://image.ku.dk/shared/aZwD18034DnM3TYEw9XagEF6kxI6MLkV" TargetMode="External"/><Relationship Id="rId9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20" name="Titel 2">
            <a:extLst>
              <a:ext uri="{FF2B5EF4-FFF2-40B4-BE49-F238E27FC236}">
                <a16:creationId xmlns:a16="http://schemas.microsoft.com/office/drawing/2014/main" id="{916BA171-A8D6-BD97-B474-75F02EF18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664F7F37-C978-4070-A8C9-9984E7C2ABE6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28775"/>
            <a:ext cx="11012487" cy="4673600"/>
          </a:xfrm>
          <a:solidFill>
            <a:schemeClr val="bg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7CCA8-EEC6-4184-AB5B-DDB10B05E1AF}" type="datetime1">
              <a:rPr lang="en-GB" smtClean="0"/>
              <a:t>23/08/2024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901C-AD74-491C-9322-C106FC5C099A}" type="datetime1">
              <a:rPr lang="en-GB" smtClean="0"/>
              <a:t>23/08/2024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D2672-5B44-4DB0-8EDF-4BB4CF579FAA}" type="datetime1">
              <a:rPr lang="en-GB" smtClean="0"/>
              <a:t>23/08/2024</a:t>
            </a:fld>
            <a:endParaRPr lang="en-GB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3" hidden="1">
            <a:extLst>
              <a:ext uri="{FF2B5EF4-FFF2-40B4-BE49-F238E27FC236}">
                <a16:creationId xmlns:a16="http://schemas.microsoft.com/office/drawing/2014/main" id="{619D26E9-5B2E-9EAD-7ADF-91C2F6F5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E3466E77-7984-4F3B-92EF-834A85591B11}" type="datetime1">
              <a:rPr lang="en-GB" smtClean="0"/>
              <a:t>23/08/2024</a:t>
            </a:fld>
            <a:endParaRPr lang="en-GB"/>
          </a:p>
        </p:txBody>
      </p:sp>
      <p:sp>
        <p:nvSpPr>
          <p:cNvPr id="4" name="Pladsholder til sidefod 4" hidden="1">
            <a:extLst>
              <a:ext uri="{FF2B5EF4-FFF2-40B4-BE49-F238E27FC236}">
                <a16:creationId xmlns:a16="http://schemas.microsoft.com/office/drawing/2014/main" id="{8A951072-2ED2-FF27-14A1-979FCDF1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5" name="Pladsholder til slidenummer 5" hidden="1">
            <a:extLst>
              <a:ext uri="{FF2B5EF4-FFF2-40B4-BE49-F238E27FC236}">
                <a16:creationId xmlns:a16="http://schemas.microsoft.com/office/drawing/2014/main" id="{E8D58753-B44C-E044-E735-982626059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1008062"/>
          </a:xfrm>
        </p:spPr>
        <p:txBody>
          <a:bodyPr tIns="154800"/>
          <a:lstStyle>
            <a:lvl1pPr>
              <a:defRPr sz="6600" b="1" i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2239315"/>
            <a:ext cx="5356800" cy="4063060"/>
          </a:xfrm>
        </p:spPr>
        <p:txBody>
          <a:bodyPr vert="horz" lIns="0" tIns="0" rIns="0" bIns="0" rtlCol="0">
            <a:noAutofit/>
          </a:bodyPr>
          <a:lstStyle>
            <a:lvl1pPr marL="363600" marR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b="0" i="0" baseline="0" dirty="0" smtClean="0">
                <a:solidFill>
                  <a:schemeClr val="tx1"/>
                </a:solidFill>
              </a:defRPr>
            </a:lvl4pPr>
            <a:lvl5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5pPr>
            <a:lvl6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6pPr>
            <a:lvl7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7pPr>
            <a:lvl8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8pPr>
            <a:lvl9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9pPr>
          </a:lstStyle>
          <a:p>
            <a:pPr marL="363600" marR="0" lvl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4" name="Pladsholder til indhold 3">
            <a:extLst>
              <a:ext uri="{FF2B5EF4-FFF2-40B4-BE49-F238E27FC236}">
                <a16:creationId xmlns:a16="http://schemas.microsoft.com/office/drawing/2014/main" id="{D13A21B6-F7F5-D15B-402D-6C21868F87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6000" y="2239315"/>
            <a:ext cx="5356800" cy="4063061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 marL="1072800" indent="-352800">
              <a:lnSpc>
                <a:spcPct val="90000"/>
              </a:lnSpc>
              <a:defRPr lang="da-DK" b="0" i="0" baseline="0" dirty="0" smtClean="0"/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dirty="0" smtClean="0"/>
            </a:lvl4pPr>
            <a:lvl5pPr marL="1072800" indent="-352800">
              <a:lnSpc>
                <a:spcPct val="90000"/>
              </a:lnSpc>
              <a:defRPr lang="da-DK" dirty="0"/>
            </a:lvl5pPr>
            <a:lvl6pPr marL="1072800" indent="-352800">
              <a:lnSpc>
                <a:spcPct val="90000"/>
              </a:lnSpc>
              <a:defRPr/>
            </a:lvl6pPr>
            <a:lvl7pPr marL="1072800" indent="-352800">
              <a:lnSpc>
                <a:spcPct val="90000"/>
              </a:lnSpc>
              <a:defRPr/>
            </a:lvl7pPr>
            <a:lvl8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/>
            </a:lvl8pPr>
            <a:lvl9pPr marL="1072800" indent="-352800">
              <a:lnSpc>
                <a:spcPct val="90000"/>
              </a:lnSpc>
              <a:defRPr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E691-BE0D-4934-9C30-12FC42105A2C}" type="datetime1">
              <a:rPr lang="en-GB" smtClean="0"/>
              <a:t>23/08/2024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25972C5-CAD7-9DDE-E435-195811719418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381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  <p15:guide id="3" orient="horz" pos="1410" userDrawn="1">
          <p15:clr>
            <a:srgbClr val="F26B43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bullet lis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sz="3200" b="1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3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lang="da-DK" sz="3200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BE37-F289-4BB8-B1E0-101EB4AC95E3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748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felt 8">
            <a:extLst>
              <a:ext uri="{FF2B5EF4-FFF2-40B4-BE49-F238E27FC236}">
                <a16:creationId xmlns:a16="http://schemas.microsoft.com/office/drawing/2014/main" id="{3E866D85-79EE-184D-80E1-3ED545621736}"/>
              </a:ext>
            </a:extLst>
          </p:cNvPr>
          <p:cNvSpPr txBox="1"/>
          <p:nvPr userDrawn="1"/>
        </p:nvSpPr>
        <p:spPr>
          <a:xfrm>
            <a:off x="421280" y="612884"/>
            <a:ext cx="1167618" cy="8714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15000" b="1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1" name="Pladsholder til tekst 9">
            <a:extLst>
              <a:ext uri="{FF2B5EF4-FFF2-40B4-BE49-F238E27FC236}">
                <a16:creationId xmlns:a16="http://schemas.microsoft.com/office/drawing/2014/main" id="{1B53F7DA-513D-4E4A-A901-E83A56F29A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E095D626-8544-1B49-AD85-894AF40118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400" y="5934971"/>
            <a:ext cx="11012400" cy="367404"/>
          </a:xfrm>
        </p:spPr>
        <p:txBody>
          <a:bodyPr anchor="b" anchorCtr="0">
            <a:noAutofit/>
          </a:bodyPr>
          <a:lstStyle>
            <a:lvl1pPr marL="0" indent="0">
              <a:spcBef>
                <a:spcPts val="500"/>
              </a:spcBef>
              <a:buNone/>
              <a:defRPr sz="2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4BC4-6516-49EF-A62A-EB81A07AF391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868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06056-13C4-B341-9D8B-68EA383036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527812"/>
            <a:ext cx="12192000" cy="955506"/>
          </a:xfrm>
          <a:noFill/>
        </p:spPr>
        <p:txBody>
          <a:bodyPr anchor="b" anchorCtr="0"/>
          <a:lstStyle>
            <a:lvl1pPr marL="0" indent="0" algn="ctr">
              <a:buFontTx/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FA67884-B97F-CB46-AABC-75F5273BB9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3559852"/>
            <a:ext cx="12192000" cy="955506"/>
          </a:xfrm>
          <a:noFill/>
        </p:spPr>
        <p:txBody>
          <a:bodyPr/>
          <a:lstStyle>
            <a:lvl1pPr marL="0" indent="0" algn="ctr">
              <a:buFontTx/>
              <a:buNone/>
              <a:defRPr sz="66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D15D5-9A7E-477A-A544-9723531FD0FA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453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F7CB8-A29D-FD7D-E01C-9FA290029336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593043" y="992701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spcBef>
                <a:spcPts val="0"/>
              </a:spcBef>
              <a:buNone/>
              <a:defRPr sz="6000" b="1"/>
            </a:lvl1pPr>
          </a:lstStyle>
          <a:p>
            <a:pPr lvl="0"/>
            <a:r>
              <a:rPr lang="en-GB" dirty="0"/>
              <a:t>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999F43-7DCD-0386-4C37-C66F637D75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5309" y="992701"/>
            <a:ext cx="3590534" cy="1162800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0FE321-409A-CB41-0D2F-3A239A66393D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6092802" y="91122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</a:lstStyle>
          <a:p>
            <a:pPr lvl="0"/>
            <a:r>
              <a:rPr lang="en-GB" dirty="0"/>
              <a:t>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85D9037-4808-3FB4-8291-164C228C83E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438265" y="911224"/>
            <a:ext cx="370582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F98610-1AA8-ED76-CB97-422A1761A39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272868" y="240982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4C99C31-A019-EB05-99AD-9B5C4892C3E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20656" y="2409825"/>
            <a:ext cx="3113087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A112A83-1D6E-E31B-3869-56E056FE8E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88200" y="2970213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4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507CD6-BB87-26DA-1CB3-C86DBC2ACD1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35988" y="2970213"/>
            <a:ext cx="306546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EED4611-1BCD-13B0-4F45-DAEAB35290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58913" y="449897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5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B3B6A4E6-E617-BAD1-0112-A96754231B6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814435" y="4498975"/>
            <a:ext cx="293866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135649F-22C1-794A-F31C-7DC6EA04B2E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72225" y="513804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6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5999C3D-9DB2-8B28-1D0E-EDC2C950F68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20013" y="5138044"/>
            <a:ext cx="334327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0AC-C468-4DBB-AF86-AC5724FDA50F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7268BAA3-AF98-A946-16EB-29ED74D4E93C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text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78434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547F2-18C7-4623-927B-09989FC5CA4D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6C2CA-F7BC-1643-99E7-A7AF34D16F06}"/>
              </a:ext>
            </a:extLst>
          </p:cNvPr>
          <p:cNvSpPr txBox="1"/>
          <p:nvPr userDrawn="1"/>
        </p:nvSpPr>
        <p:spPr>
          <a:xfrm>
            <a:off x="-1219200" y="-22273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92B83-0AC6-A343-9007-FC3430F06E87}"/>
              </a:ext>
            </a:extLst>
          </p:cNvPr>
          <p:cNvSpPr txBox="1"/>
          <p:nvPr userDrawn="1"/>
        </p:nvSpPr>
        <p:spPr>
          <a:xfrm>
            <a:off x="4531540" y="232241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0ACD76-9286-81DA-B95A-33C567818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620712"/>
            <a:ext cx="11012488" cy="86485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79DDD350-47B3-3DAF-DDC1-39725F8B959E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1478044" y="1850705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D6F92D26-3C4A-BE86-A701-D767C111FE07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5358802" y="241670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376900F8-7802-5F50-6A9A-E75ED0B3EC0B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2869616" y="3779962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246C4547-72A6-0EEC-A5AF-48DBCE377E13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7101336" y="416844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0FCDE3-3080-15ED-F757-BF51628B67D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8964" y="5623418"/>
            <a:ext cx="11012486" cy="678958"/>
          </a:xfrm>
        </p:spPr>
        <p:txBody>
          <a:bodyPr anchor="b" anchorCtr="0"/>
          <a:lstStyle>
            <a:lvl1pPr marL="0" indent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5pPr>
            <a:lvl6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6pPr>
            <a:lvl7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7pPr>
            <a:lvl8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8pPr>
            <a:lvl9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9pPr>
          </a:lstStyle>
          <a:p>
            <a:pPr lvl="0"/>
            <a:r>
              <a:rPr lang="en-GB" dirty="0"/>
              <a:t>...click to add text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4B0C9B8-9199-DB66-C3E1-5BCBE19EE6D9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2073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F3CC8A4E-DD42-3359-871D-7365133722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41282B6A-0E05-4999-B083-B58431580830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9757" y="842657"/>
            <a:ext cx="11012486" cy="1141268"/>
          </a:xfrm>
        </p:spPr>
        <p:txBody>
          <a:bodyPr/>
          <a:lstStyle>
            <a:lvl1pPr>
              <a:lnSpc>
                <a:spcPct val="90000"/>
              </a:lnSpc>
              <a:defRPr sz="66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5BB6-14D6-4C5D-A392-87B2F024F171}" type="datetime1">
              <a:rPr lang="en-GB" smtClean="0"/>
              <a:t>23/08/2024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1402571">
            <a:off x="985914" y="2449156"/>
            <a:ext cx="4115489" cy="2817262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080000" rIns="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533356">
            <a:off x="5893725" y="2510306"/>
            <a:ext cx="5462634" cy="3596788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360000" tIns="1080000" rIns="36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F33A7-1D81-AB36-A3BB-FC35AF2B3579}"/>
              </a:ext>
            </a:extLst>
          </p:cNvPr>
          <p:cNvSpPr txBox="1"/>
          <p:nvPr userDrawn="1"/>
        </p:nvSpPr>
        <p:spPr>
          <a:xfrm>
            <a:off x="0" y="-310243"/>
            <a:ext cx="6825343" cy="31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102B45B-BE10-0955-7D2B-71607E79FE0D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10652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AEE70-9EF6-4011-9FEC-8E4C1B37B6E7}" type="datetime1">
              <a:rPr lang="en-GB" smtClean="0"/>
              <a:t>23/08/2024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9757" y="2890520"/>
            <a:ext cx="3433685" cy="3403600"/>
          </a:xfrm>
          <a:solidFill>
            <a:schemeClr val="bg1">
              <a:lumMod val="6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20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52160" y="612233"/>
            <a:ext cx="5749290" cy="5681887"/>
          </a:xfrm>
          <a:solidFill>
            <a:schemeClr val="bg1">
              <a:lumMod val="7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40000" tIns="1080000" rIns="54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10" name="Pladsholder til billede 9">
            <a:extLst>
              <a:ext uri="{FF2B5EF4-FFF2-40B4-BE49-F238E27FC236}">
                <a16:creationId xmlns:a16="http://schemas.microsoft.com/office/drawing/2014/main" id="{43FCB96B-CD6D-B9F3-A688-74E5893485C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55041" y="1961476"/>
            <a:ext cx="2336801" cy="2294929"/>
          </a:xfrm>
          <a:solidFill>
            <a:schemeClr val="bg1">
              <a:lumMod val="8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18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                      to insert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23C8CB-D006-2AF2-DF37-08254005F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3"/>
            <a:ext cx="4602877" cy="100806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5714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20891566">
            <a:off x="1018941" y="1976793"/>
            <a:ext cx="3832754" cy="3749640"/>
          </a:xfrm>
          <a:solidFill>
            <a:schemeClr val="tx1">
              <a:lumMod val="65000"/>
            </a:schemeClr>
          </a:solidFill>
          <a:ln w="146050" cap="flat">
            <a:solidFill>
              <a:schemeClr val="tx1"/>
            </a:solidFill>
            <a:miter lim="800000"/>
          </a:ln>
        </p:spPr>
        <p:txBody>
          <a:bodyPr lIns="0" tIns="1224000" rIns="0" anchor="ctr" anchorCtr="1"/>
          <a:lstStyle>
            <a:lvl1pPr marL="0" indent="0" algn="ct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783580" y="2097067"/>
            <a:ext cx="5817869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tx1"/>
                </a:solidFill>
              </a:defRPr>
            </a:lvl1pPr>
            <a:lvl2pPr>
              <a:defRPr lang="da-DK" sz="3200" b="1" dirty="0" smtClean="0">
                <a:solidFill>
                  <a:schemeClr val="tx1"/>
                </a:solidFill>
              </a:defRPr>
            </a:lvl2pPr>
            <a:lvl3pPr>
              <a:defRPr lang="da-DK" sz="2400" b="1" dirty="0" smtClean="0">
                <a:solidFill>
                  <a:schemeClr val="tx1"/>
                </a:solidFill>
              </a:defRPr>
            </a:lvl3pPr>
            <a:lvl4pPr>
              <a:defRPr lang="da-DK" b="1" dirty="0" smtClean="0">
                <a:solidFill>
                  <a:schemeClr val="tx1"/>
                </a:solidFill>
              </a:defRPr>
            </a:lvl4pPr>
            <a:lvl5pPr>
              <a:defRPr lang="da-DK" b="1" dirty="0">
                <a:solidFill>
                  <a:schemeClr val="tx1"/>
                </a:solidFill>
              </a:defRPr>
            </a:lvl5pPr>
            <a:lvl6pPr>
              <a:defRPr b="1">
                <a:solidFill>
                  <a:schemeClr val="tx1"/>
                </a:solidFill>
              </a:defRPr>
            </a:lvl6pPr>
            <a:lvl7pPr>
              <a:defRPr b="1">
                <a:solidFill>
                  <a:schemeClr val="tx1"/>
                </a:solidFill>
              </a:defRPr>
            </a:lvl7pPr>
            <a:lvl8pPr>
              <a:defRPr b="1">
                <a:solidFill>
                  <a:schemeClr val="tx1"/>
                </a:solidFill>
              </a:defRPr>
            </a:lvl8pPr>
            <a:lvl9pPr>
              <a:defRPr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698F8-8127-4186-B6E0-5A9DB8590659}" type="datetime1">
              <a:rPr lang="en-GB" smtClean="0"/>
              <a:t>23/08/2024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968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496878">
            <a:off x="6504534" y="1615672"/>
            <a:ext cx="4653097" cy="4640373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188000" rIns="0" anchor="ctr" anchorCtr="1"/>
          <a:lstStyle>
            <a:lvl1pPr marL="0" indent="0" algn="ctr">
              <a:buNone/>
              <a:defRPr sz="2400" b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0C55F-A06C-4D12-9FE7-11486C7072EC}" type="datetime1">
              <a:rPr lang="en-GB" smtClean="0"/>
              <a:t>23/08/2024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4AE573B-1000-D841-B8B4-F92752389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1" name="Pladsholder til indhold 2">
            <a:extLst>
              <a:ext uri="{FF2B5EF4-FFF2-40B4-BE49-F238E27FC236}">
                <a16:creationId xmlns:a16="http://schemas.microsoft.com/office/drawing/2014/main" id="{9B691B69-65AA-9748-80BF-996C89344BB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8963" y="2097067"/>
            <a:ext cx="5818682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bg1"/>
                </a:solidFill>
              </a:defRPr>
            </a:lvl1pPr>
            <a:lvl2pPr>
              <a:defRPr lang="da-DK" sz="3200" b="1" dirty="0" smtClean="0">
                <a:solidFill>
                  <a:schemeClr val="bg1"/>
                </a:solidFill>
              </a:defRPr>
            </a:lvl2pPr>
            <a:lvl3pPr>
              <a:defRPr lang="da-DK" sz="2400" b="1" dirty="0" smtClean="0">
                <a:solidFill>
                  <a:schemeClr val="bg1"/>
                </a:solidFill>
              </a:defRPr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10657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756000"/>
            <a:ext cx="6822000" cy="1065828"/>
          </a:xfrm>
          <a:solidFill>
            <a:schemeClr val="accent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spcAft>
                <a:spcPts val="600"/>
              </a:spcAft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73FB4-74ED-479B-AC3F-D58B1D2996E2}" type="datetime1">
              <a:rPr lang="en-GB" smtClean="0"/>
              <a:t>23/08/2024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C22F958-FB17-66E4-EB45-75E15E5E3F80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317485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1" y="4962214"/>
            <a:ext cx="4173870" cy="1340161"/>
          </a:xfrm>
          <a:solidFill>
            <a:schemeClr val="accent3">
              <a:alpha val="99950"/>
            </a:schemeClr>
          </a:solidFill>
        </p:spPr>
        <p:txBody>
          <a:bodyPr wrap="square" lIns="252000" tIns="108000" rIns="252000" bIns="0" anchor="t" anchorCtr="0">
            <a:spAutoFit/>
          </a:bodyPr>
          <a:lstStyle>
            <a:lvl1pPr>
              <a:defRPr sz="40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56FC0-1C68-46A1-95BA-D879D9D7980D}" type="datetime1">
              <a:rPr lang="en-GB" smtClean="0"/>
              <a:t>23/08/2024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E6BCCAFF-7E95-0536-8297-4959B0CA01D7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20044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79450" y="4497883"/>
            <a:ext cx="6822000" cy="1065828"/>
          </a:xfrm>
          <a:solidFill>
            <a:schemeClr val="bg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EE2D-5BB7-4858-806B-E9B8121B6310}" type="datetime1">
              <a:rPr lang="en-GB" smtClean="0"/>
              <a:t>23/08/2024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DA49A202-D2D5-25B6-2F32-60A741CCF725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021185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017402"/>
            <a:ext cx="11012487" cy="917513"/>
          </a:xfrm>
          <a:solidFill>
            <a:schemeClr val="bg2">
              <a:alpha val="99950"/>
            </a:schemeClr>
          </a:solidFill>
        </p:spPr>
        <p:txBody>
          <a:bodyPr wrap="square" lIns="180000" tIns="180000" rIns="180000" bIns="180000">
            <a:spAutoFit/>
          </a:bodyPr>
          <a:lstStyle>
            <a:lvl1pPr>
              <a:defRPr sz="36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D869E-E124-4C9B-86F5-EB1AF46F875F}" type="datetime1">
              <a:rPr lang="en-GB" smtClean="0"/>
              <a:t>23/08/2024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42F60A0-C020-A529-4A95-65C8AC9FA2C2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17169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4161995"/>
            <a:ext cx="11012487" cy="2140380"/>
          </a:xfrm>
          <a:solidFill>
            <a:schemeClr val="bg1">
              <a:alpha val="46000"/>
            </a:schemeClr>
          </a:solidFill>
        </p:spPr>
        <p:txBody>
          <a:bodyPr wrap="square" lIns="252000" tIns="108000" rIns="252000" bIns="0">
            <a:spAutoFit/>
          </a:bodyPr>
          <a:lstStyle>
            <a:lvl1pPr algn="ctr">
              <a:defRPr sz="66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         text...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B06-9E5C-4DC0-BDE6-1E991C758329}" type="datetime1">
              <a:rPr lang="en-GB" smtClean="0"/>
              <a:t>23/08/2024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0AC6CF46-91DC-976D-9F2D-0F1B85D185F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573279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and commen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11D8F-85B9-4001-AF63-8B6D3CD2CF9F}" type="datetime1">
              <a:rPr lang="en-GB" smtClean="0"/>
              <a:t>23/08/2024</a:t>
            </a:fld>
            <a:endParaRPr lang="en-GB"/>
          </a:p>
        </p:txBody>
      </p:sp>
      <p:sp>
        <p:nvSpPr>
          <p:cNvPr id="7" name="?">
            <a:extLst>
              <a:ext uri="{FF2B5EF4-FFF2-40B4-BE49-F238E27FC236}">
                <a16:creationId xmlns:a16="http://schemas.microsoft.com/office/drawing/2014/main" id="{C9382B17-B390-C8C0-F5F8-7665434C718C}"/>
              </a:ext>
            </a:extLst>
          </p:cNvPr>
          <p:cNvSpPr/>
          <p:nvPr userDrawn="1"/>
        </p:nvSpPr>
        <p:spPr>
          <a:xfrm>
            <a:off x="3642413" y="900524"/>
            <a:ext cx="4787900" cy="5558804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 algn="ctr">
              <a:lnSpc>
                <a:spcPct val="83000"/>
              </a:lnSpc>
            </a:pPr>
            <a:r>
              <a:rPr lang="en-GB" sz="59500" b="1">
                <a:solidFill>
                  <a:schemeClr val="tx1">
                    <a:alpha val="14559"/>
                  </a:schemeClr>
                </a:solidFill>
              </a:rPr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0714F6-6F11-9826-9767-37567B1EC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9732" y="1628776"/>
            <a:ext cx="9461718" cy="3999626"/>
          </a:xfrm>
        </p:spPr>
        <p:txBody>
          <a:bodyPr anchor="ctr" anchorCtr="0"/>
          <a:lstStyle>
            <a:lvl1pPr>
              <a:lnSpc>
                <a:spcPct val="83000"/>
              </a:lnSpc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61DB2-11FB-99E1-B80B-1463133B9A2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02728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</a:t>
            </a: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A35AA5B6-111C-4735-AFC4-EBC2CB1BF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3ECB2203-00D5-4F87-8F9D-D0B17AC42B67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dsholder til dato 3" hidden="1">
            <a:extLst>
              <a:ext uri="{FF2B5EF4-FFF2-40B4-BE49-F238E27FC236}">
                <a16:creationId xmlns:a16="http://schemas.microsoft.com/office/drawing/2014/main" id="{79C6BA40-0A49-7673-45A9-7C4D3541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6622F690-D5D4-4852-B56B-61A8F1BA299A}" type="datetime1">
              <a:rPr lang="en-GB" smtClean="0"/>
              <a:t>23/08/2024</a:t>
            </a:fld>
            <a:endParaRPr lang="en-GB"/>
          </a:p>
        </p:txBody>
      </p:sp>
      <p:sp>
        <p:nvSpPr>
          <p:cNvPr id="23" name="Pladsholder til sidefod 4" hidden="1">
            <a:extLst>
              <a:ext uri="{FF2B5EF4-FFF2-40B4-BE49-F238E27FC236}">
                <a16:creationId xmlns:a16="http://schemas.microsoft.com/office/drawing/2014/main" id="{F4D4719E-1E3F-B75D-AF75-C575C79D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24" name="Pladsholder til slidenummer 5" hidden="1">
            <a:extLst>
              <a:ext uri="{FF2B5EF4-FFF2-40B4-BE49-F238E27FC236}">
                <a16:creationId xmlns:a16="http://schemas.microsoft.com/office/drawing/2014/main" id="{9434FDBC-E923-AFC0-E942-C9567245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94A88-BF4A-BF39-B835-B0C753B4C19A}"/>
              </a:ext>
            </a:extLst>
          </p:cNvPr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>
                <a:solidFill>
                  <a:schemeClr val="tx1"/>
                </a:solidFill>
              </a:rPr>
              <a:t>User guide </a:t>
            </a:r>
            <a:r>
              <a:rPr lang="en-GB" sz="180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18" name="Text Box 48">
            <a:extLst>
              <a:ext uri="{FF2B5EF4-FFF2-40B4-BE49-F238E27FC236}">
                <a16:creationId xmlns:a16="http://schemas.microsoft.com/office/drawing/2014/main" id="{91151374-92CC-87E1-F9AB-1D43CA0CBE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16:9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16:9 format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“small"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www.designguide.ku.dk/skabeloner/powerpoint/praesentationer/</a:t>
            </a:r>
            <a:endParaRPr lang="en-GB" sz="80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 Box 48">
            <a:extLst>
              <a:ext uri="{FF2B5EF4-FFF2-40B4-BE49-F238E27FC236}">
                <a16:creationId xmlns:a16="http://schemas.microsoft.com/office/drawing/2014/main" id="{CC1000A9-67B6-3DBE-1556-907DFA8F39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30" name="Text Box 48">
            <a:extLst>
              <a:ext uri="{FF2B5EF4-FFF2-40B4-BE49-F238E27FC236}">
                <a16:creationId xmlns:a16="http://schemas.microsoft.com/office/drawing/2014/main" id="{57AF5228-50BD-AF36-C290-EB6F54DA4A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32" name="Billede 40">
            <a:extLst>
              <a:ext uri="{FF2B5EF4-FFF2-40B4-BE49-F238E27FC236}">
                <a16:creationId xmlns:a16="http://schemas.microsoft.com/office/drawing/2014/main" id="{47DEC83E-2557-C64A-8710-5E90C5500C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34" name="Text Box 48">
            <a:extLst>
              <a:ext uri="{FF2B5EF4-FFF2-40B4-BE49-F238E27FC236}">
                <a16:creationId xmlns:a16="http://schemas.microsoft.com/office/drawing/2014/main" id="{296B2A40-51DD-3C24-64B4-9C261EFED2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36" name="Text Box 48">
            <a:extLst>
              <a:ext uri="{FF2B5EF4-FFF2-40B4-BE49-F238E27FC236}">
                <a16:creationId xmlns:a16="http://schemas.microsoft.com/office/drawing/2014/main" id="{26A5352B-2D88-0049-FF68-7A3677982A2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 Box 48">
            <a:extLst>
              <a:ext uri="{FF2B5EF4-FFF2-40B4-BE49-F238E27FC236}">
                <a16:creationId xmlns:a16="http://schemas.microsoft.com/office/drawing/2014/main" id="{F1FD1FCB-14AB-C8C8-E3B6-3A9C2354347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40" name="Text Box 48">
            <a:extLst>
              <a:ext uri="{FF2B5EF4-FFF2-40B4-BE49-F238E27FC236}">
                <a16:creationId xmlns:a16="http://schemas.microsoft.com/office/drawing/2014/main" id="{C4D76095-C685-6F22-B51D-0AFAF348C4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14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https://image.ku.dk/shared/aZwD18034DnM3TYEw9XagEF6kxI6MLkV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42" name="Text Box 48">
            <a:extLst>
              <a:ext uri="{FF2B5EF4-FFF2-40B4-BE49-F238E27FC236}">
                <a16:creationId xmlns:a16="http://schemas.microsoft.com/office/drawing/2014/main" id="{449B76C2-6958-26C2-DD52-28127622EE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 is: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44" name="Text Box 48">
            <a:extLst>
              <a:ext uri="{FF2B5EF4-FFF2-40B4-BE49-F238E27FC236}">
                <a16:creationId xmlns:a16="http://schemas.microsoft.com/office/drawing/2014/main" id="{B1B679C7-F81E-AF72-3832-BC2B20AF81E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46" name="Text Box 48">
            <a:extLst>
              <a:ext uri="{FF2B5EF4-FFF2-40B4-BE49-F238E27FC236}">
                <a16:creationId xmlns:a16="http://schemas.microsoft.com/office/drawing/2014/main" id="{DBC859E9-AAD9-582D-9CAB-53B97A96B2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48" name="Text Box 48">
            <a:extLst>
              <a:ext uri="{FF2B5EF4-FFF2-40B4-BE49-F238E27FC236}">
                <a16:creationId xmlns:a16="http://schemas.microsoft.com/office/drawing/2014/main" id="{5BDA7DE1-7BD9-6953-4F2C-C23FAB665D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0" name="Billede 25">
            <a:extLst>
              <a:ext uri="{FF2B5EF4-FFF2-40B4-BE49-F238E27FC236}">
                <a16:creationId xmlns:a16="http://schemas.microsoft.com/office/drawing/2014/main" id="{2BC7410A-935F-DC4A-F8A5-7F39AC457C1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2" name="Billede 36">
            <a:extLst>
              <a:ext uri="{FF2B5EF4-FFF2-40B4-BE49-F238E27FC236}">
                <a16:creationId xmlns:a16="http://schemas.microsoft.com/office/drawing/2014/main" id="{56A21FCA-F356-F238-3DEE-A13BEFECD37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54" name="Billede 37">
            <a:extLst>
              <a:ext uri="{FF2B5EF4-FFF2-40B4-BE49-F238E27FC236}">
                <a16:creationId xmlns:a16="http://schemas.microsoft.com/office/drawing/2014/main" id="{8288A8D2-A953-FCF5-C54C-BED0258209D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56" name="Text Box 48">
            <a:extLst>
              <a:ext uri="{FF2B5EF4-FFF2-40B4-BE49-F238E27FC236}">
                <a16:creationId xmlns:a16="http://schemas.microsoft.com/office/drawing/2014/main" id="{1AAEA91B-6C9C-9157-EFF5-6EEB67507A8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8" name="Picture 61">
            <a:extLst>
              <a:ext uri="{FF2B5EF4-FFF2-40B4-BE49-F238E27FC236}">
                <a16:creationId xmlns:a16="http://schemas.microsoft.com/office/drawing/2014/main" id="{874C9D93-430E-897F-0010-953653748BC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 </a:t>
            </a:r>
          </a:p>
        </p:txBody>
      </p:sp>
      <p:sp>
        <p:nvSpPr>
          <p:cNvPr id="17" name="Titel 2">
            <a:extLst>
              <a:ext uri="{FF2B5EF4-FFF2-40B4-BE49-F238E27FC236}">
                <a16:creationId xmlns:a16="http://schemas.microsoft.com/office/drawing/2014/main" id="{5841F5BD-07B0-188F-6A65-1A9CB91075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7AF680B5-5F7B-7C42-BF08-E9B604FEDF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="0" i="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3" name="Undertitel 2">
            <a:extLst>
              <a:ext uri="{FF2B5EF4-FFF2-40B4-BE49-F238E27FC236}">
                <a16:creationId xmlns:a16="http://schemas.microsoft.com/office/drawing/2014/main" id="{E8639E81-1331-644F-9855-3A9C253754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B7A6A120-00EE-3144-9AB3-0695A4240B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5D6F800E-E8DB-D1E9-A292-CDCB828E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D700EDC7-A33F-4ACB-87EF-882B537199F0}" type="datetime1">
              <a:rPr lang="en-GB" smtClean="0"/>
              <a:t>23/08/2024</a:t>
            </a:fld>
            <a:endParaRPr lang="en-GB"/>
          </a:p>
        </p:txBody>
      </p:sp>
      <p:sp>
        <p:nvSpPr>
          <p:cNvPr id="15" name="Pladsholder til sidefod 4" hidden="1">
            <a:extLst>
              <a:ext uri="{FF2B5EF4-FFF2-40B4-BE49-F238E27FC236}">
                <a16:creationId xmlns:a16="http://schemas.microsoft.com/office/drawing/2014/main" id="{75F96715-1FD5-51ED-7CC1-42E30D082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16" name="Pladsholder til slidenummer 5" hidden="1">
            <a:extLst>
              <a:ext uri="{FF2B5EF4-FFF2-40B4-BE49-F238E27FC236}">
                <a16:creationId xmlns:a16="http://schemas.microsoft.com/office/drawing/2014/main" id="{FF7B57F8-B201-8F25-4597-86F1EE0A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87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/>
              <a:t> Click icon to insert image</a:t>
            </a:r>
          </a:p>
        </p:txBody>
      </p:sp>
      <p:sp>
        <p:nvSpPr>
          <p:cNvPr id="13" name="Titel 2">
            <a:extLst>
              <a:ext uri="{FF2B5EF4-FFF2-40B4-BE49-F238E27FC236}">
                <a16:creationId xmlns:a16="http://schemas.microsoft.com/office/drawing/2014/main" id="{A98E7E85-8DE3-687D-4837-DB9872BFC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1570F19F-11E9-F8A1-DCD4-0B2BD422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6732F916-FBB8-40A8-BEA6-3A387B65F474}" type="datetime1">
              <a:rPr lang="en-GB" smtClean="0"/>
              <a:t>23/08/2024</a:t>
            </a:fld>
            <a:endParaRPr lang="en-GB"/>
          </a:p>
        </p:txBody>
      </p:sp>
      <p:sp>
        <p:nvSpPr>
          <p:cNvPr id="11" name="Pladsholder til sidefod 4" hidden="1">
            <a:extLst>
              <a:ext uri="{FF2B5EF4-FFF2-40B4-BE49-F238E27FC236}">
                <a16:creationId xmlns:a16="http://schemas.microsoft.com/office/drawing/2014/main" id="{B7D930ED-6F01-0E90-6740-D9E50AA5B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12" name="Pladsholder til slidenummer 5" hidden="1">
            <a:extLst>
              <a:ext uri="{FF2B5EF4-FFF2-40B4-BE49-F238E27FC236}">
                <a16:creationId xmlns:a16="http://schemas.microsoft.com/office/drawing/2014/main" id="{ADD5A7A0-1930-6FDD-F270-B46368D3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 Click icon to insert image</a:t>
            </a:r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92A049D1-BE16-6369-9C11-6D9136DAE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3" name="Pladsholder til dato 3" hidden="1">
            <a:extLst>
              <a:ext uri="{FF2B5EF4-FFF2-40B4-BE49-F238E27FC236}">
                <a16:creationId xmlns:a16="http://schemas.microsoft.com/office/drawing/2014/main" id="{B280A661-856C-E622-1331-CDB60AB086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6C2548D2-4180-4C59-97F2-D3D2E14098F1}" type="datetime1">
              <a:rPr lang="en-GB" smtClean="0"/>
              <a:t>23/08/2024</a:t>
            </a:fld>
            <a:endParaRPr lang="en-GB"/>
          </a:p>
        </p:txBody>
      </p:sp>
      <p:sp>
        <p:nvSpPr>
          <p:cNvPr id="14" name="Pladsholder til sidefod 4" hidden="1">
            <a:extLst>
              <a:ext uri="{FF2B5EF4-FFF2-40B4-BE49-F238E27FC236}">
                <a16:creationId xmlns:a16="http://schemas.microsoft.com/office/drawing/2014/main" id="{82F7776B-57AF-971B-A75B-223AFE26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15" name="Pladsholder til slidenummer 5" hidden="1">
            <a:extLst>
              <a:ext uri="{FF2B5EF4-FFF2-40B4-BE49-F238E27FC236}">
                <a16:creationId xmlns:a16="http://schemas.microsoft.com/office/drawing/2014/main" id="{EFF41101-1901-1836-D8DB-6C08E169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b="0" i="0" baseline="0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6000" y="1628776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4B30B-D853-4AE6-9B99-718FF91CCB22}" type="datetime1">
              <a:rPr lang="en-GB" smtClean="0"/>
              <a:t>23/08/2024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4651" y="1628775"/>
            <a:ext cx="5356800" cy="4672800"/>
          </a:xfrm>
          <a:solidFill>
            <a:schemeClr val="bg1">
              <a:lumMod val="75000"/>
            </a:schemeClr>
          </a:solidFill>
        </p:spPr>
        <p:txBody>
          <a:bodyPr lIns="360000" tIns="1080000" rIns="360000" anchor="ctr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CEA36-139A-4E3F-B6A0-7BD657AD45E8}" type="datetime1">
              <a:rPr lang="en-GB" smtClean="0"/>
              <a:t>23/08/2024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48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28775"/>
            <a:ext cx="11012487" cy="467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AF5BBBEC-8DDA-37BC-3B1E-5DB781A5DDC2}"/>
              </a:ext>
            </a:extLst>
          </p:cNvPr>
          <p:cNvSpPr/>
          <p:nvPr userDrawn="1"/>
        </p:nvSpPr>
        <p:spPr>
          <a:xfrm>
            <a:off x="0" y="0"/>
            <a:ext cx="12192000" cy="332655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EEFEE">
                  <a:alpha val="92941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FFE5DD6-2126-4C5A-ADA9-CF5BE748E714}" type="datetime1">
              <a:rPr lang="en-GB" smtClean="0"/>
              <a:t>23/08/2024</a:t>
            </a:fld>
            <a:endParaRPr lang="en-GB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2B48C9BE-CCF6-3266-2B8E-D27C7F011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2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>
            <a:extLst>
              <a:ext uri="{FF2B5EF4-FFF2-40B4-BE49-F238E27FC236}">
                <a16:creationId xmlns:a16="http://schemas.microsoft.com/office/drawing/2014/main" id="{863DD73D-5725-327E-8366-645E99E26ECD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9" r:id="rId2"/>
    <p:sldLayoutId id="2147483671" r:id="rId3"/>
    <p:sldLayoutId id="2147483701" r:id="rId4"/>
    <p:sldLayoutId id="2147483674" r:id="rId5"/>
    <p:sldLayoutId id="2147483670" r:id="rId6"/>
    <p:sldLayoutId id="2147483660" r:id="rId7"/>
    <p:sldLayoutId id="2147483662" r:id="rId8"/>
    <p:sldLayoutId id="2147483684" r:id="rId9"/>
    <p:sldLayoutId id="2147483685" r:id="rId10"/>
    <p:sldLayoutId id="2147483664" r:id="rId11"/>
    <p:sldLayoutId id="2147483665" r:id="rId12"/>
    <p:sldLayoutId id="2147483689" r:id="rId13"/>
    <p:sldLayoutId id="2147483702" r:id="rId14"/>
    <p:sldLayoutId id="2147483703" r:id="rId15"/>
    <p:sldLayoutId id="2147483694" r:id="rId16"/>
    <p:sldLayoutId id="2147483692" r:id="rId17"/>
    <p:sldLayoutId id="2147483691" r:id="rId18"/>
    <p:sldLayoutId id="2147483697" r:id="rId19"/>
    <p:sldLayoutId id="2147483704" r:id="rId20"/>
    <p:sldLayoutId id="2147483705" r:id="rId21"/>
    <p:sldLayoutId id="2147483695" r:id="rId22"/>
    <p:sldLayoutId id="2147483698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693" r:id="rId29"/>
    <p:sldLayoutId id="2147483688" r:id="rId30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0" i="0" kern="1200" spc="60" baseline="0">
          <a:solidFill>
            <a:schemeClr val="accent1"/>
          </a:solidFill>
          <a:latin typeface="+mj-lt"/>
          <a:ea typeface="Open Sans Extrabold" panose="020B0606030504020204" pitchFamily="34" charset="0"/>
          <a:cs typeface="Microsoft New Tai Lue" panose="020B0502040204020203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2pPr>
      <a:lvl3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3pPr>
      <a:lvl4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4pPr>
      <a:lvl5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5pPr>
      <a:lvl6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6pPr>
      <a:lvl7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7pPr>
      <a:lvl8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8pPr>
      <a:lvl9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-dviz/2024" TargetMode="External"/><Relationship Id="rId2" Type="http://schemas.openxmlformats.org/officeDocument/2006/relationships/hyperlink" Target="https://ku-dviz.github.io/2024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hyperlink" Target="https://ggplot2.tidyverse.org/reference/index.html%20-%20Consult%20the%20ggplot2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64A27-B96F-FF49-952F-8EF3F8AAC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2ED5-267F-4B10-9875-AE0A138158F0}" type="datetime1">
              <a:rPr lang="en-GB" smtClean="0"/>
              <a:t>23/08/2024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56401-0EC4-5C4E-B05C-BACA002C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EA49827-CE52-FD4B-8399-162D5E1DD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55F9F9FB-61AF-8548-83E5-79EB62A8C8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0" dirty="0"/>
              <a:t>1.1: Introduction to 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2D5F85F-0777-314B-A8CB-A12F7D46B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0" dirty="0"/>
              <a:t>Jacob Curran-Sebastian</a:t>
            </a:r>
          </a:p>
          <a:p>
            <a:endParaRPr lang="en-GB" b="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18C83D-C112-3B45-B0BC-99E947581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056" y="1027290"/>
            <a:ext cx="4946649" cy="1345417"/>
          </a:xfrm>
        </p:spPr>
        <p:txBody>
          <a:bodyPr/>
          <a:lstStyle/>
          <a:p>
            <a:r>
              <a:rPr lang="en-GB" b="0" dirty="0"/>
              <a:t>Data Visualisation and Storytelling</a:t>
            </a:r>
          </a:p>
        </p:txBody>
      </p:sp>
    </p:spTree>
    <p:extLst>
      <p:ext uri="{BB962C8B-B14F-4D97-AF65-F5344CB8AC3E}">
        <p14:creationId xmlns:p14="http://schemas.microsoft.com/office/powerpoint/2010/main" val="2609762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332AE-DB7E-A05E-51A4-EA00E5CDD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If/Else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B8559-C984-40FF-83FC-DE81943A8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We can specify that a block of code should be run only if a given statement is TRUE. </a:t>
            </a:r>
            <a:r>
              <a:rPr lang="en-GB" dirty="0"/>
              <a:t>E</a:t>
            </a:r>
            <a:r>
              <a:rPr lang="en-DK" dirty="0"/>
              <a:t>.g.</a:t>
            </a:r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r>
              <a:rPr lang="en-DK" dirty="0"/>
              <a:t>Note that we need a double equals (==) sign!</a:t>
            </a:r>
          </a:p>
          <a:p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61E63-AD9E-3223-BF1F-5327AB7BC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4E862-9C7D-91DB-9A3A-96A7E4233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/>
          </a:p>
        </p:txBody>
      </p:sp>
      <p:pic>
        <p:nvPicPr>
          <p:cNvPr id="7" name="Picture 6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05940158-DDA3-C131-1ABB-A1100C37D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48" y="2533650"/>
            <a:ext cx="3898900" cy="179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271BBE-0700-A1E6-131A-41B86E3F9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48" y="4468812"/>
            <a:ext cx="2679700" cy="304800"/>
          </a:xfrm>
          <a:prstGeom prst="rect">
            <a:avLst/>
          </a:prstGeom>
        </p:spPr>
      </p:pic>
      <p:pic>
        <p:nvPicPr>
          <p:cNvPr id="11" name="Picture 10" descr="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5AAE533C-C6F9-6F23-C8A6-E0E7A77DC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499" y="2533650"/>
            <a:ext cx="3848100" cy="1841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1D6C89-F691-1428-3A37-627CE55AD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452" y="4545738"/>
            <a:ext cx="31115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3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05C3-D80E-1A53-1BE3-9DD5D85B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If/Else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00A34-160A-A322-B4A3-B56799E67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Additional operators: != (not equal), &lt;, &gt;, &lt;=, &gt;=</a:t>
            </a:r>
          </a:p>
          <a:p>
            <a:endParaRPr lang="en-DK" dirty="0"/>
          </a:p>
          <a:p>
            <a:endParaRPr lang="en-DK" dirty="0"/>
          </a:p>
          <a:p>
            <a:r>
              <a:rPr lang="en-DK" dirty="0"/>
              <a:t>We can also combine logical statements with the &amp; (AND) and | (OR) operators. </a:t>
            </a:r>
          </a:p>
          <a:p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F0997-6C88-4F79-2F54-0C020733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AEFFA-3011-5986-E054-3B6793E79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/>
          </a:p>
        </p:txBody>
      </p:sp>
      <p:pic>
        <p:nvPicPr>
          <p:cNvPr id="7" name="Picture 6" descr="A number and equation on a white background&#10;&#10;Description automatically generated">
            <a:extLst>
              <a:ext uri="{FF2B5EF4-FFF2-40B4-BE49-F238E27FC236}">
                <a16:creationId xmlns:a16="http://schemas.microsoft.com/office/drawing/2014/main" id="{7E02F4CA-B774-4894-18DA-240ADCC2E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26" y="2162941"/>
            <a:ext cx="1181100" cy="787400"/>
          </a:xfrm>
          <a:prstGeom prst="rect">
            <a:avLst/>
          </a:prstGeom>
        </p:spPr>
      </p:pic>
      <p:pic>
        <p:nvPicPr>
          <p:cNvPr id="9" name="Picture 8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3368B64C-8E97-2E4B-D6A6-01D33C636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66" y="4259974"/>
            <a:ext cx="4038600" cy="1638300"/>
          </a:xfrm>
          <a:prstGeom prst="rect">
            <a:avLst/>
          </a:prstGeom>
        </p:spPr>
      </p:pic>
      <p:pic>
        <p:nvPicPr>
          <p:cNvPr id="11" name="Picture 10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BC1A7D17-8DB9-DD4F-027A-22C79CAE2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410" y="4259974"/>
            <a:ext cx="3937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11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05C3-D80E-1A53-1BE3-9DD5D85B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00A34-160A-A322-B4A3-B56799E67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We may also occasionally wish to loop over all observations in a dataset. </a:t>
            </a:r>
          </a:p>
          <a:p>
            <a:endParaRPr lang="en-DK" dirty="0"/>
          </a:p>
          <a:p>
            <a:endParaRPr lang="en-DK" dirty="0"/>
          </a:p>
          <a:p>
            <a:r>
              <a:rPr lang="en-DK" dirty="0"/>
              <a:t>The function nrow() counts the number of rows in my dataframe, and we then execute the commands in the for loop with different values of </a:t>
            </a:r>
            <a:r>
              <a:rPr lang="en-GB" dirty="0"/>
              <a:t>i</a:t>
            </a:r>
            <a:r>
              <a:rPr lang="en-DK" dirty="0"/>
              <a:t> (in this case, i=1, 2, 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F0997-6C88-4F79-2F54-0C020733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AEFFA-3011-5986-E054-3B6793E79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/>
          </a:p>
        </p:txBody>
      </p:sp>
      <p:pic>
        <p:nvPicPr>
          <p:cNvPr id="12" name="Picture 11" descr="A close-up of a text&#10;&#10;Description automatically generated">
            <a:extLst>
              <a:ext uri="{FF2B5EF4-FFF2-40B4-BE49-F238E27FC236}">
                <a16:creationId xmlns:a16="http://schemas.microsoft.com/office/drawing/2014/main" id="{7EEC7FBB-504C-938E-9FF2-8D22D2D51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77" y="2114024"/>
            <a:ext cx="4152900" cy="812800"/>
          </a:xfrm>
          <a:prstGeom prst="rect">
            <a:avLst/>
          </a:prstGeom>
        </p:spPr>
      </p:pic>
      <p:pic>
        <p:nvPicPr>
          <p:cNvPr id="14" name="Picture 13" descr="A white background with black text and numbers&#10;&#10;Description automatically generated">
            <a:extLst>
              <a:ext uri="{FF2B5EF4-FFF2-40B4-BE49-F238E27FC236}">
                <a16:creationId xmlns:a16="http://schemas.microsoft.com/office/drawing/2014/main" id="{63A7FE8D-98F1-1E55-E8D5-F0C8D3E61E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42"/>
          <a:stretch/>
        </p:blipFill>
        <p:spPr>
          <a:xfrm>
            <a:off x="897777" y="4530725"/>
            <a:ext cx="3086100" cy="131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4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A14D9-EC7C-E758-D9EF-BA7B41369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Packages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286C5-2C08-DA18-0B4A-4114BCB89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In this course, we will be using a few packages.</a:t>
            </a:r>
          </a:p>
          <a:p>
            <a:r>
              <a:rPr lang="en-DK" dirty="0"/>
              <a:t>In R, most packages that are used widely are located on the CRAN (Comprehensive R Archive Network). </a:t>
            </a:r>
          </a:p>
          <a:p>
            <a:r>
              <a:rPr lang="en-DK" dirty="0"/>
              <a:t>These packages can be installed (if they are not already) using the command install.packages(‘package_name’)</a:t>
            </a:r>
          </a:p>
          <a:p>
            <a:endParaRPr lang="en-DK" dirty="0"/>
          </a:p>
          <a:p>
            <a:r>
              <a:rPr lang="en-DK" dirty="0"/>
              <a:t>For now, we will be using the packages dplyr and ggplot2, try installing these yourself now in R. </a:t>
            </a:r>
          </a:p>
          <a:p>
            <a:endParaRPr lang="en-DK" dirty="0"/>
          </a:p>
          <a:p>
            <a:r>
              <a:rPr lang="en-DK" dirty="0"/>
              <a:t>At the start of an R script, load the libraries that you are using by writing e.g. library(dplyr).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A2671-1564-5C75-9D14-625299FB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6D52E-BB2A-DD3E-808E-2612E20B3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563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81C91-6651-47C4-5618-42E29CB1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Dplyr – a useful package for 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7C27E-C3D7-F5D1-D65C-B2576DBBE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Good data visualisation starts with clean data, and dplyr is the main package in R for cleaning data. </a:t>
            </a:r>
          </a:p>
          <a:p>
            <a:endParaRPr lang="en-DK" dirty="0"/>
          </a:p>
          <a:p>
            <a:r>
              <a:rPr lang="en-DK" dirty="0"/>
              <a:t>As we will see, the main package in R for creating plots works very well with dplyr.</a:t>
            </a:r>
          </a:p>
          <a:p>
            <a:endParaRPr lang="en-DK" dirty="0"/>
          </a:p>
          <a:p>
            <a:r>
              <a:rPr lang="en-DK" dirty="0"/>
              <a:t>Let’s see a few examples of dplyr in action - we’re going to use a preloaded dataset, which contains information about different characters from Star Wars.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C4E6E-996E-44CD-462E-6E7FBACD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348D-8E19-5913-FD4F-0EE968F2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500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81C91-6651-47C4-5618-42E29CB1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Dplyr – a useful package for data manipulation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C4E6E-996E-44CD-462E-6E7FBACD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348D-8E19-5913-FD4F-0EE968F2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F3546C-A993-4ED4-9E60-D4CE5DD1C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8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C6617B8-C256-32CE-3D61-F86005D8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44" y="2048256"/>
            <a:ext cx="9745146" cy="280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33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F14A-A23B-1E00-333C-DFA39BC9A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Dplyr – a useful package for data manipulation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79496C1-89E0-B1A6-A4B0-4A260F939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5643" y="1253635"/>
            <a:ext cx="7673923" cy="220816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AA54D-B1BA-C4F0-A9B6-1157EF47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132A5-2EFA-2CC2-5394-92892D8E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A1D0756-639F-957A-3C03-995E2F9C0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51"/>
          <a:stretch/>
        </p:blipFill>
        <p:spPr>
          <a:xfrm>
            <a:off x="4882448" y="4224649"/>
            <a:ext cx="6540314" cy="2208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01A2F3-799A-1B9F-6E30-B97111EE2FE8}"/>
              </a:ext>
            </a:extLst>
          </p:cNvPr>
          <p:cNvSpPr txBox="1"/>
          <p:nvPr/>
        </p:nvSpPr>
        <p:spPr>
          <a:xfrm>
            <a:off x="1036320" y="2157984"/>
            <a:ext cx="1115690" cy="36933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starwars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B52FB4-AB9D-C69F-D084-79A0C30EC3D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594165" y="2527316"/>
            <a:ext cx="0" cy="2154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32EE25-A352-6E06-1AD4-9EC64B09233C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8152605" y="3461801"/>
            <a:ext cx="0" cy="7628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CEAFF77-55FC-0932-81EF-AA4C43BC7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6" y="5218176"/>
            <a:ext cx="4723756" cy="2211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FC9E0A-A428-F5B3-5048-8A9EF3995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89" y="5800389"/>
            <a:ext cx="4000754" cy="35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20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F14A-A23B-1E00-333C-DFA39BC9A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Dplyr – a useful package for data manipulation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79496C1-89E0-B1A6-A4B0-4A260F939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5643" y="1253635"/>
            <a:ext cx="7673923" cy="220816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AA54D-B1BA-C4F0-A9B6-1157EF47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132A5-2EFA-2CC2-5394-92892D8E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01A2F3-799A-1B9F-6E30-B97111EE2FE8}"/>
              </a:ext>
            </a:extLst>
          </p:cNvPr>
          <p:cNvSpPr txBox="1"/>
          <p:nvPr/>
        </p:nvSpPr>
        <p:spPr>
          <a:xfrm>
            <a:off x="1894458" y="2071652"/>
            <a:ext cx="1115690" cy="36933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starwars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B52FB4-AB9D-C69F-D084-79A0C30EC3D2}"/>
              </a:ext>
            </a:extLst>
          </p:cNvPr>
          <p:cNvCxnSpPr>
            <a:cxnSpLocks/>
          </p:cNvCxnSpPr>
          <p:nvPr/>
        </p:nvCxnSpPr>
        <p:spPr>
          <a:xfrm>
            <a:off x="2452303" y="2538520"/>
            <a:ext cx="0" cy="2154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32EE25-A352-6E06-1AD4-9EC64B09233C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152605" y="3461801"/>
            <a:ext cx="0" cy="7628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D19257B-FE86-65FC-9834-DF954215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74" y="4786348"/>
            <a:ext cx="4582260" cy="264712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3F680FB2-F1D7-EFA4-B770-B3C37AE9B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150" y="4279987"/>
            <a:ext cx="5140471" cy="231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17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F14A-A23B-1E00-333C-DFA39BC9A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Dplyr – a useful package for data manipulation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79496C1-89E0-B1A6-A4B0-4A260F939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5643" y="1253635"/>
            <a:ext cx="7673923" cy="220816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AA54D-B1BA-C4F0-A9B6-1157EF47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132A5-2EFA-2CC2-5394-92892D8E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01A2F3-799A-1B9F-6E30-B97111EE2FE8}"/>
              </a:ext>
            </a:extLst>
          </p:cNvPr>
          <p:cNvSpPr txBox="1"/>
          <p:nvPr/>
        </p:nvSpPr>
        <p:spPr>
          <a:xfrm>
            <a:off x="1894458" y="2071652"/>
            <a:ext cx="1115690" cy="36933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starwars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B52FB4-AB9D-C69F-D084-79A0C30EC3D2}"/>
              </a:ext>
            </a:extLst>
          </p:cNvPr>
          <p:cNvCxnSpPr>
            <a:cxnSpLocks/>
          </p:cNvCxnSpPr>
          <p:nvPr/>
        </p:nvCxnSpPr>
        <p:spPr>
          <a:xfrm>
            <a:off x="2452303" y="2538520"/>
            <a:ext cx="0" cy="2154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32EE25-A352-6E06-1AD4-9EC64B09233C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152605" y="3461801"/>
            <a:ext cx="0" cy="7628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A screenshot of a table&#10;&#10;Description automatically generated">
            <a:extLst>
              <a:ext uri="{FF2B5EF4-FFF2-40B4-BE49-F238E27FC236}">
                <a16:creationId xmlns:a16="http://schemas.microsoft.com/office/drawing/2014/main" id="{F0F9AD3D-3CD0-C8F3-7693-9C2F20400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90" y="4308917"/>
            <a:ext cx="4391601" cy="2410709"/>
          </a:xfrm>
          <a:prstGeom prst="rect">
            <a:avLst/>
          </a:prstGeom>
        </p:spPr>
      </p:pic>
      <p:pic>
        <p:nvPicPr>
          <p:cNvPr id="16" name="Picture 15" descr="A black text with black text&#10;&#10;Description automatically generated">
            <a:extLst>
              <a:ext uri="{FF2B5EF4-FFF2-40B4-BE49-F238E27FC236}">
                <a16:creationId xmlns:a16="http://schemas.microsoft.com/office/drawing/2014/main" id="{C3D1BF62-EA3F-9941-1AC4-181F797FA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12" y="4948346"/>
            <a:ext cx="5599426" cy="89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27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179AD-5FF3-1940-8951-B688FCF47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63" y="2997200"/>
            <a:ext cx="11012488" cy="863599"/>
          </a:xfrm>
        </p:spPr>
        <p:txBody>
          <a:bodyPr/>
          <a:lstStyle/>
          <a:p>
            <a:pPr algn="ctr"/>
            <a:r>
              <a:rPr lang="en-DK" dirty="0"/>
              <a:t>Making Plots in R using ggplot2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0088-BD9B-BC17-0DBD-6910E579B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67286-43D7-7B02-8B7E-0D7B2DF1C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413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BCD9A-1D28-4A69-E647-E961D8B1F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435CA-480C-0842-1742-BD962578C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All course materials are available on the course website: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https://ku-dviz.github.io/2024/</a:t>
            </a:r>
            <a:r>
              <a:rPr lang="en-DK" dirty="0"/>
              <a:t> </a:t>
            </a:r>
          </a:p>
          <a:p>
            <a:pPr marL="0" indent="0">
              <a:buNone/>
            </a:pPr>
            <a:endParaRPr lang="en-DK" dirty="0"/>
          </a:p>
          <a:p>
            <a:r>
              <a:rPr lang="en-DK" dirty="0"/>
              <a:t>You can also find the materials on the course github for the practical session:</a:t>
            </a:r>
          </a:p>
          <a:p>
            <a:pPr marL="0" indent="0">
              <a:buNone/>
            </a:pPr>
            <a:r>
              <a:rPr lang="en-GB" dirty="0">
                <a:hlinkClick r:id="rId3"/>
              </a:rPr>
              <a:t>https://github.com/ku-dviz/2024</a:t>
            </a:r>
            <a:r>
              <a:rPr lang="en-GB" dirty="0"/>
              <a:t> </a:t>
            </a:r>
            <a:endParaRPr lang="en-DK" dirty="0"/>
          </a:p>
          <a:p>
            <a:pPr marL="0" indent="0">
              <a:buNone/>
            </a:pP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14D78-E716-7F63-8480-39D41BAE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1B5668-E69B-8AD6-9C90-23AF4D97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357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E4983-6B94-B486-4F1F-96D57157E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C8938-6B5D-BADC-2A8D-367B57177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gplot2 is a powerful visualisation tool works well with data that has been formatted using dplyr. </a:t>
            </a:r>
          </a:p>
          <a:p>
            <a:endParaRPr lang="en-DK" dirty="0"/>
          </a:p>
          <a:p>
            <a:r>
              <a:rPr lang="en-DK" dirty="0"/>
              <a:t>Plots in ggplot2 are built by calling the function ggplot, together with a dataset and an aesthetic mapping (denoted aes). </a:t>
            </a:r>
          </a:p>
          <a:p>
            <a:endParaRPr lang="en-DK" dirty="0"/>
          </a:p>
          <a:p>
            <a:r>
              <a:rPr lang="en-DK" dirty="0"/>
              <a:t>This mapping can describe, for example, the variables on the x and y axis, or the colour mapping for different values within a dataset.</a:t>
            </a:r>
          </a:p>
          <a:p>
            <a:pPr marL="0" indent="0">
              <a:buNone/>
            </a:pPr>
            <a:endParaRPr lang="en-DK" dirty="0"/>
          </a:p>
          <a:p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19142-73BE-1F21-E17A-FE84151A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1701B-24CB-E68E-2EA0-87CC9D23B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927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8E275-033E-70B7-8683-8596512C1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Once you’ve created a ggplot object, other aspects of the plot can be added on in </a:t>
            </a:r>
            <a:r>
              <a:rPr lang="en-DK" i="1" dirty="0"/>
              <a:t>layers</a:t>
            </a:r>
            <a:r>
              <a:rPr lang="en-DK" dirty="0"/>
              <a:t>. </a:t>
            </a:r>
          </a:p>
          <a:p>
            <a:r>
              <a:rPr lang="en-DK" dirty="0"/>
              <a:t>Let’s look at an example, using the starwars set from earlier.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050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8E275-033E-70B7-8683-8596512C1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Suppose I want to study the BMI of different characters from Star Wars. </a:t>
            </a:r>
          </a:p>
          <a:p>
            <a:endParaRPr lang="en-DK" dirty="0"/>
          </a:p>
          <a:p>
            <a:r>
              <a:rPr lang="en-DK" dirty="0"/>
              <a:t>Let’s use ggplot to make a histogram of the BMIs of different Star Wars characters.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141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A772522-A53F-E1A4-D5C9-2018DFC40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" r="14" b="14410"/>
          <a:stretch/>
        </p:blipFill>
        <p:spPr>
          <a:xfrm>
            <a:off x="588963" y="1538130"/>
            <a:ext cx="5740400" cy="30435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23</a:t>
            </a:fld>
            <a:endParaRPr lang="en-GB"/>
          </a:p>
        </p:txBody>
      </p:sp>
      <p:pic>
        <p:nvPicPr>
          <p:cNvPr id="7" name="Picture 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127127B1-135B-C5DD-9175-7C8406B1B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656" y="2209800"/>
            <a:ext cx="4395216" cy="4395216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9C0553F-6E31-8EB1-FA37-9662C0F13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63" y="1892792"/>
            <a:ext cx="990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7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24</a:t>
            </a:fld>
            <a:endParaRPr lang="en-GB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DF712AD-B9B8-BB45-C120-AC3FBA7FC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963" y="1650111"/>
            <a:ext cx="7861300" cy="558800"/>
          </a:xfrm>
        </p:spPr>
      </p:pic>
      <p:pic>
        <p:nvPicPr>
          <p:cNvPr id="16" name="Picture 15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868A870E-A7FC-03D8-52DA-32A72910D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152" y="2377757"/>
            <a:ext cx="4664456" cy="414366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848BB76-9B63-994E-A7CF-5F599EC5219F}"/>
              </a:ext>
            </a:extLst>
          </p:cNvPr>
          <p:cNvGrpSpPr/>
          <p:nvPr/>
        </p:nvGrpSpPr>
        <p:grpSpPr>
          <a:xfrm>
            <a:off x="4552707" y="1011690"/>
            <a:ext cx="3720570" cy="999640"/>
            <a:chOff x="4552707" y="1011690"/>
            <a:chExt cx="3720570" cy="999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97480BE-C0CB-398A-385F-4F93749B9840}"/>
                </a:ext>
              </a:extLst>
            </p:cNvPr>
            <p:cNvSpPr/>
            <p:nvPr/>
          </p:nvSpPr>
          <p:spPr>
            <a:xfrm>
              <a:off x="6217920" y="1650111"/>
              <a:ext cx="390144" cy="36121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lang="en-DK" sz="2400" dirty="0" err="1">
                <a:solidFill>
                  <a:schemeClr val="bg1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74F8A65-E006-8835-0D58-5E489932B683}"/>
                </a:ext>
              </a:extLst>
            </p:cNvPr>
            <p:cNvCxnSpPr>
              <a:cxnSpLocks/>
              <a:stCxn id="21" idx="2"/>
              <a:endCxn id="18" idx="0"/>
            </p:cNvCxnSpPr>
            <p:nvPr/>
          </p:nvCxnSpPr>
          <p:spPr>
            <a:xfrm>
              <a:off x="6412992" y="1381022"/>
              <a:ext cx="0" cy="26908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2A7EFC-8150-80B8-C9E6-CE150B2D56BD}"/>
                </a:ext>
              </a:extLst>
            </p:cNvPr>
            <p:cNvSpPr txBox="1"/>
            <p:nvPr/>
          </p:nvSpPr>
          <p:spPr>
            <a:xfrm>
              <a:off x="4552707" y="1011690"/>
              <a:ext cx="3720570" cy="369332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DK" sz="2400" b="0" dirty="0">
                  <a:solidFill>
                    <a:schemeClr val="tx1"/>
                  </a:solidFill>
                  <a:latin typeface="+mn-lt"/>
                </a:rPr>
                <a:t>Add elements with a + sign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A5D4DD21-526A-DD01-AA37-16416D6B2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296" y="3065258"/>
            <a:ext cx="3806952" cy="214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0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25</a:t>
            </a:fld>
            <a:endParaRPr lang="en-GB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19F8FC7-6F6D-76A7-DE70-9276E43F4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260" y="1436085"/>
            <a:ext cx="9182100" cy="812800"/>
          </a:xfrm>
        </p:spPr>
      </p:pic>
      <p:pic>
        <p:nvPicPr>
          <p:cNvPr id="10" name="Picture 9" descr="A graph of a graph&#10;&#10;Description automatically generated">
            <a:extLst>
              <a:ext uri="{FF2B5EF4-FFF2-40B4-BE49-F238E27FC236}">
                <a16:creationId xmlns:a16="http://schemas.microsoft.com/office/drawing/2014/main" id="{2BDD95C7-B7F0-E529-A0F2-5B5501DF8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06" y="2209800"/>
            <a:ext cx="5232400" cy="4648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495DEC-67F6-6A87-27BD-F90A2DB9851C}"/>
              </a:ext>
            </a:extLst>
          </p:cNvPr>
          <p:cNvSpPr txBox="1"/>
          <p:nvPr/>
        </p:nvSpPr>
        <p:spPr>
          <a:xfrm>
            <a:off x="8388096" y="3429000"/>
            <a:ext cx="2394886" cy="36933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Still pretty ugly </a:t>
            </a:r>
            <a:r>
              <a:rPr lang="en-DK" sz="2400" b="0" dirty="0">
                <a:solidFill>
                  <a:schemeClr val="tx1"/>
                </a:solidFill>
                <a:latin typeface="+mn-lt"/>
                <a:sym typeface="Wingdings" pitchFamily="2" charset="2"/>
              </a:rPr>
              <a:t></a:t>
            </a: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260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26</a:t>
            </a:fld>
            <a:endParaRPr lang="en-GB"/>
          </a:p>
        </p:txBody>
      </p:sp>
      <p:pic>
        <p:nvPicPr>
          <p:cNvPr id="8" name="Picture 7" descr="A graph with blue bars&#10;&#10;Description automatically generated">
            <a:extLst>
              <a:ext uri="{FF2B5EF4-FFF2-40B4-BE49-F238E27FC236}">
                <a16:creationId xmlns:a16="http://schemas.microsoft.com/office/drawing/2014/main" id="{BB6811D7-1D67-625A-8FB8-0F7776CB9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07" y="2347912"/>
            <a:ext cx="4420616" cy="3927052"/>
          </a:xfrm>
          <a:prstGeom prst="rect">
            <a:avLst/>
          </a:prstGeom>
        </p:spPr>
      </p:pic>
      <p:pic>
        <p:nvPicPr>
          <p:cNvPr id="10" name="Picture 9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4EC81661-DFCA-145F-66AB-5BA074468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51" y="1402827"/>
            <a:ext cx="6482397" cy="8793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B525FC-22FB-A1F6-085C-B96174923E03}"/>
              </a:ext>
            </a:extLst>
          </p:cNvPr>
          <p:cNvSpPr txBox="1"/>
          <p:nvPr/>
        </p:nvSpPr>
        <p:spPr>
          <a:xfrm>
            <a:off x="329184" y="2875002"/>
            <a:ext cx="5766023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Now we add a splash of color – we can choose any colour from the R colour palette. </a:t>
            </a: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667F-0F68-C6E0-108F-621E397460E9}"/>
              </a:ext>
            </a:extLst>
          </p:cNvPr>
          <p:cNvSpPr txBox="1"/>
          <p:nvPr/>
        </p:nvSpPr>
        <p:spPr>
          <a:xfrm>
            <a:off x="292103" y="4716509"/>
            <a:ext cx="5218681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r>
              <a:rPr lang="en-DK" sz="2400" dirty="0"/>
              <a:t>This looks much better, but there’s still a few things we can add to finish it off.</a:t>
            </a: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852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27</a:t>
            </a:fld>
            <a:endParaRPr lang="en-GB"/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0E43787-E49A-1003-1055-1AD41989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1484313"/>
            <a:ext cx="7772400" cy="16486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22666A-A1F6-F9CE-1632-B4B5FFAE7027}"/>
              </a:ext>
            </a:extLst>
          </p:cNvPr>
          <p:cNvCxnSpPr>
            <a:cxnSpLocks/>
          </p:cNvCxnSpPr>
          <p:nvPr/>
        </p:nvCxnSpPr>
        <p:spPr>
          <a:xfrm flipH="1" flipV="1">
            <a:off x="6424392" y="2422819"/>
            <a:ext cx="1707672" cy="503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EF3DB4-93D3-7F47-C06D-1F9543DE8983}"/>
              </a:ext>
            </a:extLst>
          </p:cNvPr>
          <p:cNvSpPr txBox="1"/>
          <p:nvPr/>
        </p:nvSpPr>
        <p:spPr>
          <a:xfrm>
            <a:off x="8361363" y="2690336"/>
            <a:ext cx="3596640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dirty="0"/>
              <a:t>We add in a title and labels for the axes</a:t>
            </a: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335EA6D-BD16-88E7-E93A-1B7CECB8CAB5}"/>
              </a:ext>
            </a:extLst>
          </p:cNvPr>
          <p:cNvGrpSpPr/>
          <p:nvPr/>
        </p:nvGrpSpPr>
        <p:grpSpPr>
          <a:xfrm>
            <a:off x="588963" y="3244426"/>
            <a:ext cx="3596640" cy="1650521"/>
            <a:chOff x="588963" y="3244426"/>
            <a:chExt cx="3596640" cy="1650521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29D110A-D743-2BBF-FF97-FD3335DDDF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0808" y="3244426"/>
              <a:ext cx="0" cy="75217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41ED0B-C007-BFEC-07AC-11881C1A54DE}"/>
                </a:ext>
              </a:extLst>
            </p:cNvPr>
            <p:cNvSpPr txBox="1"/>
            <p:nvPr/>
          </p:nvSpPr>
          <p:spPr>
            <a:xfrm>
              <a:off x="588963" y="4156283"/>
              <a:ext cx="3596640" cy="738664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DK" sz="2400" dirty="0"/>
                <a:t>Finally our plot is good enough to save!</a:t>
              </a:r>
              <a:endParaRPr lang="en-DK" sz="2400" b="0" dirty="0">
                <a:solidFill>
                  <a:schemeClr val="tx1"/>
                </a:solidFill>
                <a:latin typeface="+mn-lt"/>
              </a:endParaRPr>
            </a:p>
          </p:txBody>
        </p:sp>
      </p:grpSp>
      <p:pic>
        <p:nvPicPr>
          <p:cNvPr id="21" name="Picture 20" descr="A graph with blue bars&#10;&#10;Description automatically generated">
            <a:extLst>
              <a:ext uri="{FF2B5EF4-FFF2-40B4-BE49-F238E27FC236}">
                <a16:creationId xmlns:a16="http://schemas.microsoft.com/office/drawing/2014/main" id="{5ACEFC33-C20A-DE48-DFA1-DCC7F9BB1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603" y="3059668"/>
            <a:ext cx="4109483" cy="365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5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 bit more advanced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28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525FC-22FB-A1F6-085C-B96174923E03}"/>
              </a:ext>
            </a:extLst>
          </p:cNvPr>
          <p:cNvSpPr txBox="1"/>
          <p:nvPr/>
        </p:nvSpPr>
        <p:spPr>
          <a:xfrm>
            <a:off x="588963" y="1362115"/>
            <a:ext cx="8286813" cy="55399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Suppose now we want to compare BMIs of different groups of characters, for example, humans and nonhumans.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First, we create a separate column that says whether a character is human or nonhuman: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Then, we drop all those characters who have an NA value for their BMI: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AC905-7A20-4223-724C-4DBC9BB8D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3429000"/>
            <a:ext cx="7772400" cy="64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D41410-8982-76C4-DE80-38826FFF6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5705608"/>
            <a:ext cx="5588000" cy="3683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288BEB-8EB0-0CFF-C7CF-649423E37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4688" y="2208898"/>
            <a:ext cx="2539511" cy="330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2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29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525FC-22FB-A1F6-085C-B96174923E03}"/>
              </a:ext>
            </a:extLst>
          </p:cNvPr>
          <p:cNvSpPr txBox="1"/>
          <p:nvPr/>
        </p:nvSpPr>
        <p:spPr>
          <a:xfrm>
            <a:off x="588963" y="1484313"/>
            <a:ext cx="10822749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Let’s produce the same histogram plot as before, but this time with the different types of characters separately. </a:t>
            </a:r>
            <a:endParaRPr lang="en-DK" sz="2400" dirty="0"/>
          </a:p>
        </p:txBody>
      </p:sp>
      <p:pic>
        <p:nvPicPr>
          <p:cNvPr id="6" name="Picture 5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F995C100-BD0A-2007-090C-CC9C0EF6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2517394"/>
            <a:ext cx="7772400" cy="1315514"/>
          </a:xfrm>
          <a:prstGeom prst="rect">
            <a:avLst/>
          </a:prstGeom>
        </p:spPr>
      </p:pic>
      <p:pic>
        <p:nvPicPr>
          <p:cNvPr id="9" name="Picture 8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DFA9E369-7053-48B2-9E69-E3E104372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688" y="3086576"/>
            <a:ext cx="4079240" cy="36237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6DB6D6-E096-1491-39DC-91A8A7EB846F}"/>
              </a:ext>
            </a:extLst>
          </p:cNvPr>
          <p:cNvSpPr txBox="1"/>
          <p:nvPr/>
        </p:nvSpPr>
        <p:spPr>
          <a:xfrm>
            <a:off x="587821" y="4159807"/>
            <a:ext cx="6690803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Looks ok, but because the bars are stacked on top of each other, it can be quite hard to compare the distributions.</a:t>
            </a:r>
            <a:endParaRPr lang="en-DK" sz="2400" dirty="0"/>
          </a:p>
        </p:txBody>
      </p:sp>
    </p:spTree>
    <p:extLst>
      <p:ext uri="{BB962C8B-B14F-4D97-AF65-F5344CB8AC3E}">
        <p14:creationId xmlns:p14="http://schemas.microsoft.com/office/powerpoint/2010/main" val="554442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5D791-CCB3-1E41-9275-846295D53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Looking ahead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A54480-C453-0249-AF66-494D6C878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563686"/>
            <a:ext cx="11012488" cy="4673600"/>
          </a:xfrm>
        </p:spPr>
        <p:txBody>
          <a:bodyPr/>
          <a:lstStyle/>
          <a:p>
            <a:pPr marL="0" indent="0">
              <a:buNone/>
            </a:pPr>
            <a:r>
              <a:rPr lang="en-GB" u="sng" dirty="0"/>
              <a:t>Day 1:</a:t>
            </a:r>
          </a:p>
          <a:p>
            <a:r>
              <a:rPr lang="en-GB" dirty="0"/>
              <a:t>Introduction to R and plotting using ggplot2</a:t>
            </a:r>
          </a:p>
          <a:p>
            <a:r>
              <a:rPr lang="en-GB" dirty="0"/>
              <a:t>Fundamentals of Data Visualisation (part 1)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u="sng" dirty="0"/>
              <a:t>Day 2:</a:t>
            </a:r>
          </a:p>
          <a:p>
            <a:r>
              <a:rPr lang="en-GB" dirty="0"/>
              <a:t>Fundamentals of Data Visualisation (part 2)</a:t>
            </a:r>
          </a:p>
          <a:p>
            <a:r>
              <a:rPr lang="en-GB" dirty="0"/>
              <a:t>Plotting with Maps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3716D6-12A9-6848-9732-186C35C7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0F33-965B-4006-BF25-D26E1C84904D}" type="datetime1">
              <a:rPr lang="en-GB" smtClean="0"/>
              <a:t>23/08/2024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9EDD3-1818-064E-95C1-FCEF1BC9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563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30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525FC-22FB-A1F6-085C-B96174923E03}"/>
              </a:ext>
            </a:extLst>
          </p:cNvPr>
          <p:cNvSpPr txBox="1"/>
          <p:nvPr/>
        </p:nvSpPr>
        <p:spPr>
          <a:xfrm>
            <a:off x="588963" y="1484313"/>
            <a:ext cx="10822749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Instead, lets try a </a:t>
            </a:r>
            <a:r>
              <a:rPr lang="en-DK" sz="2400" b="0" i="1" dirty="0">
                <a:solidFill>
                  <a:schemeClr val="tx1"/>
                </a:solidFill>
                <a:latin typeface="+mn-lt"/>
              </a:rPr>
              <a:t>density</a:t>
            </a:r>
            <a:r>
              <a:rPr lang="en-DK" sz="2400" b="0" dirty="0">
                <a:solidFill>
                  <a:schemeClr val="tx1"/>
                </a:solidFill>
                <a:latin typeface="+mn-lt"/>
              </a:rPr>
              <a:t> plot:</a:t>
            </a:r>
            <a:endParaRPr lang="en-DK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6DB6D6-E096-1491-39DC-91A8A7EB846F}"/>
              </a:ext>
            </a:extLst>
          </p:cNvPr>
          <p:cNvSpPr txBox="1"/>
          <p:nvPr/>
        </p:nvSpPr>
        <p:spPr>
          <a:xfrm>
            <a:off x="587821" y="4159807"/>
            <a:ext cx="6690803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This looks a bit nicer – and setting alpha = 0.5 means you can see where the two distributions overlap.</a:t>
            </a:r>
            <a:endParaRPr lang="en-DK" sz="2400" dirty="0"/>
          </a:p>
        </p:txBody>
      </p:sp>
      <p:pic>
        <p:nvPicPr>
          <p:cNvPr id="15" name="Picture 14" descr="A black text with green and white text&#10;&#10;Description automatically generated">
            <a:extLst>
              <a:ext uri="{FF2B5EF4-FFF2-40B4-BE49-F238E27FC236}">
                <a16:creationId xmlns:a16="http://schemas.microsoft.com/office/drawing/2014/main" id="{EE9907B4-9C26-241A-9397-5BBAA18A8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1" y="2190356"/>
            <a:ext cx="7772400" cy="1265552"/>
          </a:xfrm>
          <a:prstGeom prst="rect">
            <a:avLst/>
          </a:prstGeom>
        </p:spPr>
      </p:pic>
      <p:pic>
        <p:nvPicPr>
          <p:cNvPr id="17" name="Picture 16" descr="A graph of a distribution of star wars characters&#10;&#10;Description automatically generated">
            <a:extLst>
              <a:ext uri="{FF2B5EF4-FFF2-40B4-BE49-F238E27FC236}">
                <a16:creationId xmlns:a16="http://schemas.microsoft.com/office/drawing/2014/main" id="{0E779DBE-37A9-902C-A17B-9DB40077D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2785060"/>
            <a:ext cx="4356100" cy="386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88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31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525FC-22FB-A1F6-085C-B96174923E03}"/>
              </a:ext>
            </a:extLst>
          </p:cNvPr>
          <p:cNvSpPr txBox="1"/>
          <p:nvPr/>
        </p:nvSpPr>
        <p:spPr>
          <a:xfrm>
            <a:off x="588963" y="1484313"/>
            <a:ext cx="10822749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There are other kinds of plots we could try, we could separate out the distributions for each type using a violin plot</a:t>
            </a:r>
            <a:endParaRPr lang="en-DK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6DB6D6-E096-1491-39DC-91A8A7EB846F}"/>
              </a:ext>
            </a:extLst>
          </p:cNvPr>
          <p:cNvSpPr txBox="1"/>
          <p:nvPr/>
        </p:nvSpPr>
        <p:spPr>
          <a:xfrm>
            <a:off x="588963" y="4635024"/>
            <a:ext cx="6690803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But I personally think the density plot looks nicer, at least when we have just 2 distributions to compare. </a:t>
            </a:r>
            <a:endParaRPr lang="en-DK" sz="2400" dirty="0"/>
          </a:p>
        </p:txBody>
      </p:sp>
      <p:pic>
        <p:nvPicPr>
          <p:cNvPr id="6" name="Picture 5" descr="A close-up of a computer&#10;&#10;Description automatically generated">
            <a:extLst>
              <a:ext uri="{FF2B5EF4-FFF2-40B4-BE49-F238E27FC236}">
                <a16:creationId xmlns:a16="http://schemas.microsoft.com/office/drawing/2014/main" id="{51953B00-E889-D37E-6F9F-DB12B08BD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63" y="2760451"/>
            <a:ext cx="6904037" cy="1174009"/>
          </a:xfrm>
          <a:prstGeom prst="rect">
            <a:avLst/>
          </a:prstGeom>
        </p:spPr>
      </p:pic>
      <p:pic>
        <p:nvPicPr>
          <p:cNvPr id="8" name="Picture 7" descr="A diagram of a star wars character&#10;&#10;Description automatically generated">
            <a:extLst>
              <a:ext uri="{FF2B5EF4-FFF2-40B4-BE49-F238E27FC236}">
                <a16:creationId xmlns:a16="http://schemas.microsoft.com/office/drawing/2014/main" id="{BD611B42-B60E-08C2-1C3B-3B2870CA8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300" y="2715746"/>
            <a:ext cx="4320996" cy="383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3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22D0C-6D23-EB60-587B-44B9D2976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Plotting with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503A0-DB5F-A091-B1FC-365D35CB5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484313"/>
            <a:ext cx="5822347" cy="4673600"/>
          </a:xfrm>
        </p:spPr>
        <p:txBody>
          <a:bodyPr/>
          <a:lstStyle/>
          <a:p>
            <a:r>
              <a:rPr lang="en-DK" dirty="0"/>
              <a:t>If we want to be even fancier, we could try something like a raincloud plot.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A1F97-D703-927D-5621-1CACC1AA5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9C5504-E007-B3BF-24D4-B8F80BE80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32</a:t>
            </a:fld>
            <a:endParaRPr lang="en-GB"/>
          </a:p>
        </p:txBody>
      </p:sp>
      <p:pic>
        <p:nvPicPr>
          <p:cNvPr id="7" name="Picture 6" descr="A red and blue graph&#10;&#10;Description automatically generated">
            <a:extLst>
              <a:ext uri="{FF2B5EF4-FFF2-40B4-BE49-F238E27FC236}">
                <a16:creationId xmlns:a16="http://schemas.microsoft.com/office/drawing/2014/main" id="{0609763E-FAAA-0A1D-3873-5F69AFEDC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26141"/>
            <a:ext cx="6096000" cy="4836854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BB39667-9E15-F344-3F49-3E6A7865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60" y="2667000"/>
            <a:ext cx="4983239" cy="40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31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Making line plots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33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525FC-22FB-A1F6-085C-B96174923E03}"/>
              </a:ext>
            </a:extLst>
          </p:cNvPr>
          <p:cNvSpPr txBox="1"/>
          <p:nvPr/>
        </p:nvSpPr>
        <p:spPr>
          <a:xfrm>
            <a:off x="588963" y="1842485"/>
            <a:ext cx="9999927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dirty="0"/>
              <a:t>There are a whole bunch of other kinds of plots that you can use ggplot to make (and we’ll cover many in this course!)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667F-0F68-C6E0-108F-621E397460E9}"/>
              </a:ext>
            </a:extLst>
          </p:cNvPr>
          <p:cNvSpPr txBox="1"/>
          <p:nvPr/>
        </p:nvSpPr>
        <p:spPr>
          <a:xfrm>
            <a:off x="588963" y="2799524"/>
            <a:ext cx="10180637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Let’s take a look at how to make a line plot.</a:t>
            </a:r>
          </a:p>
          <a:p>
            <a:pPr>
              <a:spcBef>
                <a:spcPct val="0"/>
              </a:spcBef>
            </a:pPr>
            <a:endParaRPr lang="en-DK" sz="2400" dirty="0"/>
          </a:p>
          <a:p>
            <a:pPr>
              <a:spcBef>
                <a:spcPct val="0"/>
              </a:spcBef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These are useful for plotting time-series data – let’s try making a simple line plot to look at the number of cases of COVID-19 over time in Denmark.</a:t>
            </a:r>
          </a:p>
        </p:txBody>
      </p:sp>
    </p:spTree>
    <p:extLst>
      <p:ext uri="{BB962C8B-B14F-4D97-AF65-F5344CB8AC3E}">
        <p14:creationId xmlns:p14="http://schemas.microsoft.com/office/powerpoint/2010/main" val="789167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Loading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34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525FC-22FB-A1F6-085C-B96174923E03}"/>
              </a:ext>
            </a:extLst>
          </p:cNvPr>
          <p:cNvSpPr txBox="1"/>
          <p:nvPr/>
        </p:nvSpPr>
        <p:spPr>
          <a:xfrm>
            <a:off x="588963" y="1842485"/>
            <a:ext cx="9999927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dirty="0"/>
              <a:t>Now we are working with a </a:t>
            </a:r>
            <a:r>
              <a:rPr lang="en-DK" sz="2400" i="1" dirty="0"/>
              <a:t>real</a:t>
            </a:r>
            <a:r>
              <a:rPr lang="en-DK" sz="2400" dirty="0"/>
              <a:t> dataset – we can load in the data using R’s read.csv function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667F-0F68-C6E0-108F-621E397460E9}"/>
              </a:ext>
            </a:extLst>
          </p:cNvPr>
          <p:cNvSpPr txBox="1"/>
          <p:nvPr/>
        </p:nvSpPr>
        <p:spPr>
          <a:xfrm>
            <a:off x="588963" y="3328530"/>
            <a:ext cx="10180637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r>
              <a:rPr lang="en-DK" sz="2400" dirty="0"/>
              <a:t>This gives us a dataframe with a lot of rows and columns, but we only want some of them – we can select exactly what we need using dplyr:</a:t>
            </a: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C6F144-1812-FD63-CD52-D58F76B7D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2817131"/>
            <a:ext cx="5918200" cy="26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17649A-ECF5-32D3-0ED0-F966F32AC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4256564"/>
            <a:ext cx="7772400" cy="94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52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Making line plots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35</a:t>
            </a:fld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667F-0F68-C6E0-108F-621E397460E9}"/>
              </a:ext>
            </a:extLst>
          </p:cNvPr>
          <p:cNvSpPr txBox="1"/>
          <p:nvPr/>
        </p:nvSpPr>
        <p:spPr>
          <a:xfrm>
            <a:off x="588963" y="2799524"/>
            <a:ext cx="10180637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endParaRPr lang="en-DK" sz="2400" dirty="0"/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41C6A5-01CE-BBFE-F84D-38AF68D902A5}"/>
              </a:ext>
            </a:extLst>
          </p:cNvPr>
          <p:cNvSpPr txBox="1"/>
          <p:nvPr/>
        </p:nvSpPr>
        <p:spPr>
          <a:xfrm>
            <a:off x="774700" y="1701800"/>
            <a:ext cx="6400800" cy="443198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This gives us a nice looking dataframe that we can work with. Now let’s just select the data that we need for Denmark.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dirty="0"/>
              <a:t>Now we can plot this data – this will be similar to the histogram, but now we use geom_line() to get a line plot. </a:t>
            </a: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409B151E-4E70-D575-B101-EE3FD0E67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279" y="1371600"/>
            <a:ext cx="4216400" cy="474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EBCB91-7205-A8D0-4549-02424B1CD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90" y="3180556"/>
            <a:ext cx="66167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17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Making line plots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36</a:t>
            </a:fld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667F-0F68-C6E0-108F-621E397460E9}"/>
              </a:ext>
            </a:extLst>
          </p:cNvPr>
          <p:cNvSpPr txBox="1"/>
          <p:nvPr/>
        </p:nvSpPr>
        <p:spPr>
          <a:xfrm>
            <a:off x="588963" y="2799524"/>
            <a:ext cx="10180637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endParaRPr lang="en-DK" sz="2400" dirty="0"/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41C6A5-01CE-BBFE-F84D-38AF68D902A5}"/>
              </a:ext>
            </a:extLst>
          </p:cNvPr>
          <p:cNvSpPr txBox="1"/>
          <p:nvPr/>
        </p:nvSpPr>
        <p:spPr>
          <a:xfrm>
            <a:off x="774699" y="1701800"/>
            <a:ext cx="10444991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Let’s first look at data starting from 2021, so we set a start and end date.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411C6C-940D-D261-D760-8B9A00274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99" y="2367724"/>
            <a:ext cx="7150100" cy="863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05D09A-AB9E-6D04-24B2-3467A1806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99" y="4032246"/>
            <a:ext cx="7632700" cy="317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0BD5BE-9215-C3E9-3873-08AEBA85CA9E}"/>
              </a:ext>
            </a:extLst>
          </p:cNvPr>
          <p:cNvSpPr txBox="1"/>
          <p:nvPr/>
        </p:nvSpPr>
        <p:spPr>
          <a:xfrm>
            <a:off x="774699" y="3490590"/>
            <a:ext cx="4586192" cy="36933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Now we create our plot in ggplot: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80421-8FA6-1BD8-0A9C-E177EA56A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49" y="3999670"/>
            <a:ext cx="7772400" cy="94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4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Making line plots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37</a:t>
            </a:fld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667F-0F68-C6E0-108F-621E397460E9}"/>
              </a:ext>
            </a:extLst>
          </p:cNvPr>
          <p:cNvSpPr txBox="1"/>
          <p:nvPr/>
        </p:nvSpPr>
        <p:spPr>
          <a:xfrm>
            <a:off x="588963" y="2799524"/>
            <a:ext cx="10180637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endParaRPr lang="en-DK" sz="2400" dirty="0"/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80421-8FA6-1BD8-0A9C-E177EA56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99" y="1247310"/>
            <a:ext cx="7772400" cy="942445"/>
          </a:xfrm>
          <a:prstGeom prst="rect">
            <a:avLst/>
          </a:prstGeom>
        </p:spPr>
      </p:pic>
      <p:pic>
        <p:nvPicPr>
          <p:cNvPr id="6" name="Picture 5" descr="A graph of a number of cases&#10;&#10;Description automatically generated">
            <a:extLst>
              <a:ext uri="{FF2B5EF4-FFF2-40B4-BE49-F238E27FC236}">
                <a16:creationId xmlns:a16="http://schemas.microsoft.com/office/drawing/2014/main" id="{EBB92904-7745-DCCF-F031-9F00F0C49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081" y="2189755"/>
            <a:ext cx="52324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6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Making line plots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38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525FC-22FB-A1F6-085C-B96174923E03}"/>
              </a:ext>
            </a:extLst>
          </p:cNvPr>
          <p:cNvSpPr txBox="1"/>
          <p:nvPr/>
        </p:nvSpPr>
        <p:spPr>
          <a:xfrm>
            <a:off x="588963" y="1484313"/>
            <a:ext cx="9999927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dirty="0"/>
              <a:t>Minor point – because this is disease data, and growth is exponential, we could also choose to plot this on a log scale!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667F-0F68-C6E0-108F-621E397460E9}"/>
              </a:ext>
            </a:extLst>
          </p:cNvPr>
          <p:cNvSpPr txBox="1"/>
          <p:nvPr/>
        </p:nvSpPr>
        <p:spPr>
          <a:xfrm>
            <a:off x="588963" y="2799524"/>
            <a:ext cx="10180637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endParaRPr lang="en-DK" sz="2400" dirty="0"/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82F89E9-4FEE-C981-D551-67B9BF3AA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2505495"/>
            <a:ext cx="7772400" cy="1377387"/>
          </a:xfrm>
          <a:prstGeom prst="rect">
            <a:avLst/>
          </a:prstGeom>
        </p:spPr>
      </p:pic>
      <p:pic>
        <p:nvPicPr>
          <p:cNvPr id="8" name="Picture 7" descr="A graph of a graph showing the number of coronavirus cases&#10;&#10;Description automatically generated">
            <a:extLst>
              <a:ext uri="{FF2B5EF4-FFF2-40B4-BE49-F238E27FC236}">
                <a16:creationId xmlns:a16="http://schemas.microsoft.com/office/drawing/2014/main" id="{97B0803D-53F8-E8E4-8D13-AA083EE75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850" y="2971014"/>
            <a:ext cx="4375514" cy="388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18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Making line plots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39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525FC-22FB-A1F6-085C-B96174923E03}"/>
              </a:ext>
            </a:extLst>
          </p:cNvPr>
          <p:cNvSpPr txBox="1"/>
          <p:nvPr/>
        </p:nvSpPr>
        <p:spPr>
          <a:xfrm>
            <a:off x="588963" y="1484313"/>
            <a:ext cx="9999927" cy="33239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dirty="0"/>
              <a:t>Finally, we can plot several lines at once, e.g., we can take some other Nordic countries and compare the daily cases: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dirty="0"/>
              <a:t>To create the plot: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Content Placeholder 6" descr="A graph of a number of covid-19&#10;&#10;Description automatically generated">
            <a:extLst>
              <a:ext uri="{FF2B5EF4-FFF2-40B4-BE49-F238E27FC236}">
                <a16:creationId xmlns:a16="http://schemas.microsoft.com/office/drawing/2014/main" id="{1847640D-44F8-F0EA-E1E5-CE5F0ADAA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0193" y="2469930"/>
            <a:ext cx="5350108" cy="368179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7088F4-8431-64C0-5005-3BFEA9BFB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22" y="2372098"/>
            <a:ext cx="6060513" cy="587259"/>
          </a:xfrm>
          <a:prstGeom prst="rect">
            <a:avLst/>
          </a:prstGeom>
        </p:spPr>
      </p:pic>
      <p:pic>
        <p:nvPicPr>
          <p:cNvPr id="13" name="Picture 12" descr="A computer code with green text&#10;&#10;Description automatically generated">
            <a:extLst>
              <a:ext uri="{FF2B5EF4-FFF2-40B4-BE49-F238E27FC236}">
                <a16:creationId xmlns:a16="http://schemas.microsoft.com/office/drawing/2014/main" id="{9B09B654-93AA-02AD-E6E9-6785DEAC8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63" y="4009153"/>
            <a:ext cx="6182873" cy="15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4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5D791-CCB3-1E41-9275-846295D53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Looking ahead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A54480-C453-0249-AF66-494D6C878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563686"/>
            <a:ext cx="11012488" cy="4673600"/>
          </a:xfrm>
        </p:spPr>
        <p:txBody>
          <a:bodyPr/>
          <a:lstStyle/>
          <a:p>
            <a:pPr marL="0" indent="0">
              <a:buNone/>
            </a:pPr>
            <a:r>
              <a:rPr lang="en-GB" u="sng" dirty="0"/>
              <a:t>Day 3:</a:t>
            </a:r>
          </a:p>
          <a:p>
            <a:r>
              <a:rPr lang="en-GB" dirty="0"/>
              <a:t>Introduction to Principal Component Analysis and Dimensionality Reduction</a:t>
            </a:r>
          </a:p>
          <a:p>
            <a:r>
              <a:rPr lang="en-GB" dirty="0"/>
              <a:t>Plotting with Networks and Directed Acyclic Graphs in R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u="sng" dirty="0"/>
              <a:t>Day 4:</a:t>
            </a:r>
            <a:endParaRPr lang="en-GB" dirty="0"/>
          </a:p>
          <a:p>
            <a:r>
              <a:rPr lang="en-GB" dirty="0"/>
              <a:t>Interactive plots for presentations and websites</a:t>
            </a:r>
          </a:p>
          <a:p>
            <a:r>
              <a:rPr lang="en-GB" dirty="0"/>
              <a:t>Plotting using shiny, interactive maps, Sankey plots</a:t>
            </a:r>
          </a:p>
          <a:p>
            <a:r>
              <a:rPr lang="en-GB" dirty="0"/>
              <a:t>Plenary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3716D6-12A9-6848-9732-186C35C7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0F33-965B-4006-BF25-D26E1C84904D}" type="datetime1">
              <a:rPr lang="en-GB" smtClean="0"/>
              <a:t>23/08/2024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9EDD3-1818-064E-95C1-FCEF1BC9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3624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F9C44-DA34-CDE1-2672-1E60777A0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Making line plots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84417-3E4E-FD28-8A66-5509F0D29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18CE4F-6990-C60F-F360-D2E2EFC1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40</a:t>
            </a:fld>
            <a:endParaRPr lang="en-GB"/>
          </a:p>
        </p:txBody>
      </p:sp>
      <p:pic>
        <p:nvPicPr>
          <p:cNvPr id="11" name="Content Placeholder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FDCF02D-4C52-8FD4-1921-69464BE10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023" y="1739901"/>
            <a:ext cx="6535264" cy="449738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AB3FDC-504B-13ED-6B4E-1DD6CBE48A6F}"/>
              </a:ext>
            </a:extLst>
          </p:cNvPr>
          <p:cNvSpPr txBox="1"/>
          <p:nvPr/>
        </p:nvSpPr>
        <p:spPr>
          <a:xfrm>
            <a:off x="7059212" y="1739900"/>
            <a:ext cx="4663198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We can also plot cases side by side for easier comparison, using a facet_grid():</a:t>
            </a:r>
          </a:p>
        </p:txBody>
      </p:sp>
      <p:pic>
        <p:nvPicPr>
          <p:cNvPr id="14" name="Picture 13" descr="A computer code with green text&#10;&#10;Description automatically generated">
            <a:extLst>
              <a:ext uri="{FF2B5EF4-FFF2-40B4-BE49-F238E27FC236}">
                <a16:creationId xmlns:a16="http://schemas.microsoft.com/office/drawing/2014/main" id="{E7A337AF-9C74-7AD4-7DA3-283C3B6A0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504" y="3429000"/>
            <a:ext cx="5184496" cy="162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34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Heatmaps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41</a:t>
            </a:fld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667F-0F68-C6E0-108F-621E397460E9}"/>
              </a:ext>
            </a:extLst>
          </p:cNvPr>
          <p:cNvSpPr txBox="1"/>
          <p:nvPr/>
        </p:nvSpPr>
        <p:spPr>
          <a:xfrm>
            <a:off x="588963" y="2799524"/>
            <a:ext cx="10180637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endParaRPr lang="en-DK" sz="2400" dirty="0"/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BD15B-EE3A-B134-D990-F5D23094EB17}"/>
              </a:ext>
            </a:extLst>
          </p:cNvPr>
          <p:cNvSpPr txBox="1"/>
          <p:nvPr/>
        </p:nvSpPr>
        <p:spPr>
          <a:xfrm>
            <a:off x="882869" y="1755228"/>
            <a:ext cx="6737131" cy="33239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DK" sz="2400" dirty="0"/>
              <a:t>We will also be making use of heatmaps: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dirty="0"/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dirty="0"/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DK" sz="2400" dirty="0"/>
              <a:t>Here we can investigate associations between categorical variables: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dirty="0"/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endParaRPr lang="en-DK" sz="2400" dirty="0"/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B5FA0D-68F8-51F0-2EF9-720D8EAD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66" y="2223809"/>
            <a:ext cx="2616200" cy="304800"/>
          </a:xfrm>
          <a:prstGeom prst="rect">
            <a:avLst/>
          </a:prstGeom>
        </p:spPr>
      </p:pic>
      <p:pic>
        <p:nvPicPr>
          <p:cNvPr id="15" name="Picture 1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CBA0E2E1-6A9B-37AD-BED4-A61B14C38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2007994"/>
            <a:ext cx="4350199" cy="3743434"/>
          </a:xfrm>
          <a:prstGeom prst="rect">
            <a:avLst/>
          </a:prstGeom>
        </p:spPr>
      </p:pic>
      <p:pic>
        <p:nvPicPr>
          <p:cNvPr id="17" name="Picture 16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4447C6A7-A441-69B4-4D17-8AAAE5072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66" y="3879711"/>
            <a:ext cx="58293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29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Heatmaps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42</a:t>
            </a:fld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667F-0F68-C6E0-108F-621E397460E9}"/>
              </a:ext>
            </a:extLst>
          </p:cNvPr>
          <p:cNvSpPr txBox="1"/>
          <p:nvPr/>
        </p:nvSpPr>
        <p:spPr>
          <a:xfrm>
            <a:off x="588963" y="2799524"/>
            <a:ext cx="10180637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endParaRPr lang="en-DK" sz="2400" dirty="0"/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BD15B-EE3A-B134-D990-F5D23094EB17}"/>
              </a:ext>
            </a:extLst>
          </p:cNvPr>
          <p:cNvSpPr txBox="1"/>
          <p:nvPr/>
        </p:nvSpPr>
        <p:spPr>
          <a:xfrm>
            <a:off x="882869" y="1755228"/>
            <a:ext cx="6737131" cy="295465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DK" sz="2400" dirty="0"/>
              <a:t>This gives us the raw number of diamonds in each category, but we may wish to scale the colours to show the proportion within each group: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dirty="0"/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endParaRPr lang="en-DK" sz="2400" dirty="0"/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47D9D6F-AA21-6EBB-9FF0-509518D3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000" y="3592283"/>
            <a:ext cx="5867400" cy="2235200"/>
          </a:xfrm>
          <a:prstGeom prst="rect">
            <a:avLst/>
          </a:prstGeom>
        </p:spPr>
      </p:pic>
      <p:pic>
        <p:nvPicPr>
          <p:cNvPr id="13" name="Picture 12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013367D4-BDD5-9F61-355C-744AD0FD5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926" y="2235889"/>
            <a:ext cx="4649975" cy="40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718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F3FE-CC3E-F327-D7E6-B6AD7AA7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Heatmaps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511FD-F1FE-D3A0-DB7B-6F941C06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8EC5D-5B77-7A8F-2596-18691D08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43</a:t>
            </a:fld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667F-0F68-C6E0-108F-621E397460E9}"/>
              </a:ext>
            </a:extLst>
          </p:cNvPr>
          <p:cNvSpPr txBox="1"/>
          <p:nvPr/>
        </p:nvSpPr>
        <p:spPr>
          <a:xfrm>
            <a:off x="588963" y="2799524"/>
            <a:ext cx="10180637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endParaRPr lang="en-DK" sz="2400" dirty="0"/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ct val="0"/>
              </a:spcBef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BD15B-EE3A-B134-D990-F5D23094EB17}"/>
              </a:ext>
            </a:extLst>
          </p:cNvPr>
          <p:cNvSpPr txBox="1"/>
          <p:nvPr/>
        </p:nvSpPr>
        <p:spPr>
          <a:xfrm>
            <a:off x="882869" y="1755228"/>
            <a:ext cx="6737131" cy="295465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DK" sz="2400" dirty="0"/>
              <a:t>This gives us the raw number of diamonds in each category, but we may wish to scale the colours to show the proportion within each group: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dirty="0"/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endParaRPr lang="en-DK" sz="2400" dirty="0"/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DK" sz="2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C17F67B-F3F3-E48E-4CC3-1F9788B2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9" y="3694500"/>
            <a:ext cx="6411889" cy="2066290"/>
          </a:xfrm>
          <a:prstGeom prst="rect">
            <a:avLst/>
          </a:prstGeom>
        </p:spPr>
      </p:pic>
      <p:pic>
        <p:nvPicPr>
          <p:cNvPr id="6" name="Picture 5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07777D7E-DAB5-D602-6037-1FB3B4BA7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58" y="2050860"/>
            <a:ext cx="4897242" cy="421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576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0B117-4A34-687E-B553-73F27FE5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Other kinds of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7BD1C-C01B-B2A3-48A7-F22471ABC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Plots in ggplot2 are usually prefixed with geom_ (we’ve already seen e.g. geom_tile, geom_histogram, geom_density)</a:t>
            </a:r>
          </a:p>
          <a:p>
            <a:endParaRPr lang="en-DK" dirty="0"/>
          </a:p>
          <a:p>
            <a:r>
              <a:rPr lang="en-GB" dirty="0">
                <a:hlinkClick r:id="rId2"/>
              </a:rPr>
              <a:t>https://ggplot2.tidyverse.org/reference/index.html</a:t>
            </a:r>
            <a:r>
              <a:rPr lang="en-GB" dirty="0"/>
              <a:t> consult the reference page for a full list of different </a:t>
            </a:r>
            <a:r>
              <a:rPr lang="en-GB" dirty="0" err="1"/>
              <a:t>geoms</a:t>
            </a:r>
            <a:r>
              <a:rPr lang="en-GB" dirty="0"/>
              <a:t> that you can use and have a play around in the practice session when we get to working with real datasets.</a:t>
            </a:r>
          </a:p>
          <a:p>
            <a:endParaRPr lang="en-GB" dirty="0"/>
          </a:p>
          <a:p>
            <a:r>
              <a:rPr lang="en-GB" dirty="0"/>
              <a:t>There is also a nice website here </a:t>
            </a:r>
            <a:r>
              <a:rPr lang="en-GB" dirty="0">
                <a:hlinkClick r:id="rId3"/>
              </a:rPr>
              <a:t>https://www.data-to-viz.com</a:t>
            </a:r>
            <a:r>
              <a:rPr lang="en-GB" dirty="0"/>
              <a:t> that showcases many different types of plot in ggplot2.</a:t>
            </a: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E0012-EB6E-1D9B-62ED-E25C0DE47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560F2B-B37D-012E-12B4-D54B1A12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697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5D791-CCB3-1E41-9275-846295D53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Before we start: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A54480-C453-0249-AF66-494D6C878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563686"/>
            <a:ext cx="11012488" cy="4673600"/>
          </a:xfrm>
        </p:spPr>
        <p:txBody>
          <a:bodyPr/>
          <a:lstStyle/>
          <a:p>
            <a:r>
              <a:rPr lang="en-GB" dirty="0"/>
              <a:t>You do not need to be writing code along with the slides, but if you already have R installed, you might find it helpful. </a:t>
            </a:r>
          </a:p>
          <a:p>
            <a:endParaRPr lang="en-GB" dirty="0"/>
          </a:p>
          <a:p>
            <a:r>
              <a:rPr lang="en-GB" dirty="0"/>
              <a:t>We have designed this course with tips for making visualisations in R, but if you use e.g. Python, you are perfectly free to follow along using your preferred language.</a:t>
            </a:r>
          </a:p>
          <a:p>
            <a:endParaRPr lang="en-GB" dirty="0"/>
          </a:p>
          <a:p>
            <a:r>
              <a:rPr lang="en-GB" dirty="0"/>
              <a:t>Please do give us feedback either as we go along, or in the evaluations.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3716D6-12A9-6848-9732-186C35C7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0F33-965B-4006-BF25-D26E1C84904D}" type="datetime1">
              <a:rPr lang="en-GB" smtClean="0"/>
              <a:t>23/08/2024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9EDD3-1818-064E-95C1-FCEF1BC9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1973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5D791-CCB3-1E41-9275-846295D53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basics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A54480-C453-0249-AF66-494D6C878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563686"/>
            <a:ext cx="11012488" cy="4673600"/>
          </a:xfrm>
        </p:spPr>
        <p:txBody>
          <a:bodyPr/>
          <a:lstStyle/>
          <a:p>
            <a:r>
              <a:rPr lang="en-GB" dirty="0"/>
              <a:t>Create a variable in R by using an arrow &lt;-, e.g.</a:t>
            </a:r>
          </a:p>
          <a:p>
            <a:endParaRPr lang="en-GB" dirty="0"/>
          </a:p>
          <a:p>
            <a:r>
              <a:rPr lang="en-GB" dirty="0"/>
              <a:t>The nice thing about this is that we can do bidirectional assignment, e.g.</a:t>
            </a:r>
          </a:p>
          <a:p>
            <a:endParaRPr lang="en-GB" dirty="0"/>
          </a:p>
          <a:p>
            <a:r>
              <a:rPr lang="en-GB" dirty="0"/>
              <a:t>We can also create vectors of numbers by concatenation, using the c() function in R: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3716D6-12A9-6848-9732-186C35C7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0F33-965B-4006-BF25-D26E1C84904D}" type="datetime1">
              <a:rPr lang="en-GB" smtClean="0"/>
              <a:t>23/08/2024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9EDD3-1818-064E-95C1-FCEF1BC9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BA7CEE-27CF-6AB7-0716-B610AB97C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1" y="2114263"/>
            <a:ext cx="914400" cy="25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8413B3-6D04-87EA-3DBD-58E559B0E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11" y="3056874"/>
            <a:ext cx="1054100" cy="24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E7100E-B61F-2497-53E7-94D83AA998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30" t="9521" b="1"/>
          <a:stretch/>
        </p:blipFill>
        <p:spPr>
          <a:xfrm>
            <a:off x="1045610" y="4405778"/>
            <a:ext cx="1981301" cy="241301"/>
          </a:xfrm>
          <a:prstGeom prst="rect">
            <a:avLst/>
          </a:prstGeom>
        </p:spPr>
      </p:pic>
      <p:pic>
        <p:nvPicPr>
          <p:cNvPr id="11" name="Picture 10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6EB78A6E-71BF-4F73-95BD-5C1C823F8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116" y="4128129"/>
            <a:ext cx="1574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76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8B6F3-DD99-CEE1-D260-144A79E6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Data Types in R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EEEC7CC-80CF-2CAE-74B7-A1CAF67028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1317911"/>
              </p:ext>
            </p:extLst>
          </p:nvPr>
        </p:nvGraphicFramePr>
        <p:xfrm>
          <a:off x="588963" y="1654900"/>
          <a:ext cx="11350488" cy="4352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3496">
                  <a:extLst>
                    <a:ext uri="{9D8B030D-6E8A-4147-A177-3AD203B41FA5}">
                      <a16:colId xmlns:a16="http://schemas.microsoft.com/office/drawing/2014/main" val="1969008527"/>
                    </a:ext>
                  </a:extLst>
                </a:gridCol>
                <a:gridCol w="3783496">
                  <a:extLst>
                    <a:ext uri="{9D8B030D-6E8A-4147-A177-3AD203B41FA5}">
                      <a16:colId xmlns:a16="http://schemas.microsoft.com/office/drawing/2014/main" val="3919021680"/>
                    </a:ext>
                  </a:extLst>
                </a:gridCol>
                <a:gridCol w="3783496">
                  <a:extLst>
                    <a:ext uri="{9D8B030D-6E8A-4147-A177-3AD203B41FA5}">
                      <a16:colId xmlns:a16="http://schemas.microsoft.com/office/drawing/2014/main" val="1609080993"/>
                    </a:ext>
                  </a:extLst>
                </a:gridCol>
              </a:tblGrid>
              <a:tr h="512309">
                <a:tc>
                  <a:txBody>
                    <a:bodyPr/>
                    <a:lstStyle/>
                    <a:p>
                      <a:r>
                        <a:rPr lang="en-DK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Explanation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258203"/>
                  </a:ext>
                </a:extLst>
              </a:tr>
              <a:tr h="512309">
                <a:tc>
                  <a:txBody>
                    <a:bodyPr/>
                    <a:lstStyle/>
                    <a:p>
                      <a:r>
                        <a:rPr lang="en-DK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A single floating point value, or a vector of floating point values.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10, pi, c(1, 2, 3), rep(5, 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99825"/>
                  </a:ext>
                </a:extLst>
              </a:tr>
              <a:tr h="512309">
                <a:tc>
                  <a:txBody>
                    <a:bodyPr/>
                    <a:lstStyle/>
                    <a:p>
                      <a:r>
                        <a:rPr lang="en-DK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A single integer, or vector of integers.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10L, as.integer(pi), rep(5L, 10)</a:t>
                      </a:r>
                    </a:p>
                    <a:p>
                      <a:r>
                        <a:rPr lang="en-DK" dirty="0"/>
                        <a:t>(L denotes an integer)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223165"/>
                  </a:ext>
                </a:extLst>
              </a:tr>
              <a:tr h="512309">
                <a:tc>
                  <a:txBody>
                    <a:bodyPr/>
                    <a:lstStyle/>
                    <a:p>
                      <a:r>
                        <a:rPr lang="en-DK" dirty="0"/>
                        <a:t>character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A string or literal – often used for storing categorical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“10”, ”height”, “TRUE”, “as.integer(pi)”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579411"/>
                  </a:ext>
                </a:extLst>
              </a:tr>
              <a:tr h="512309">
                <a:tc>
                  <a:txBody>
                    <a:bodyPr/>
                    <a:lstStyle/>
                    <a:p>
                      <a:r>
                        <a:rPr lang="da-DK" dirty="0" err="1"/>
                        <a:t>logical</a:t>
                      </a:r>
                      <a:endParaRPr lang="en-DK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A boolean, </a:t>
                      </a:r>
                      <a:r>
                        <a:rPr lang="en-GB" dirty="0"/>
                        <a:t>i.e. a TRUE or FALSE, useful for if/else statements</a:t>
                      </a:r>
                      <a:endParaRPr lang="en-DK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TRUE, FALSE, as.logical(1), as.logical(110), as.logical(0)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227298"/>
                  </a:ext>
                </a:extLst>
              </a:tr>
              <a:tr h="512309">
                <a:tc>
                  <a:txBody>
                    <a:bodyPr/>
                    <a:lstStyle/>
                    <a:p>
                      <a:r>
                        <a:rPr lang="en-GB" dirty="0" err="1"/>
                        <a:t>data.frame</a:t>
                      </a:r>
                      <a:endParaRPr lang="en-DK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A table in which data is stored, with column variables and row variables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data.frame</a:t>
                      </a:r>
                      <a:r>
                        <a:rPr lang="en-GB" dirty="0"/>
                        <a:t>(Numbers = 1:10)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089683"/>
                  </a:ext>
                </a:extLst>
              </a:tr>
              <a:tr h="512309">
                <a:tc>
                  <a:txBody>
                    <a:bodyPr/>
                    <a:lstStyle/>
                    <a:p>
                      <a:r>
                        <a:rPr lang="en-DK" dirty="0"/>
                        <a:t>matrix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A table in which data can also be stored, not necessarily named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matrix(1:9, </a:t>
                      </a:r>
                      <a:r>
                        <a:rPr lang="en-GB" dirty="0" err="1"/>
                        <a:t>nrow</a:t>
                      </a:r>
                      <a:r>
                        <a:rPr lang="en-GB" dirty="0"/>
                        <a:t> = 3)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649897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B694C-120F-B94A-29C7-184092C4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8BC2D-E355-4EBE-F410-5CCE8FD04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40B330-D297-7A96-A11D-5C06D80947A1}"/>
              </a:ext>
            </a:extLst>
          </p:cNvPr>
          <p:cNvSpPr txBox="1"/>
          <p:nvPr/>
        </p:nvSpPr>
        <p:spPr>
          <a:xfrm>
            <a:off x="780288" y="6183500"/>
            <a:ext cx="9268563" cy="36933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K" sz="2400" b="0" dirty="0">
                <a:solidFill>
                  <a:schemeClr val="tx1"/>
                </a:solidFill>
                <a:latin typeface="+mn-lt"/>
              </a:rPr>
              <a:t>You can check the class of any object by running class( </a:t>
            </a:r>
            <a:r>
              <a:rPr lang="en-DK" sz="2400" b="0" i="1" dirty="0">
                <a:solidFill>
                  <a:schemeClr val="tx1"/>
                </a:solidFill>
                <a:latin typeface="+mn-lt"/>
              </a:rPr>
              <a:t>your_object </a:t>
            </a:r>
            <a:r>
              <a:rPr lang="en-DK" sz="2400" b="0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0012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5435-E92E-9454-A9C1-1F52D403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Dataframes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6C908-3772-18A1-65B9-B89C2DE7C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28775"/>
            <a:ext cx="8208196" cy="4673600"/>
          </a:xfrm>
        </p:spPr>
        <p:txBody>
          <a:bodyPr/>
          <a:lstStyle/>
          <a:p>
            <a:r>
              <a:rPr lang="en-DK" dirty="0"/>
              <a:t>Dataframes are a kind of table in R that is used for storing data. </a:t>
            </a:r>
          </a:p>
          <a:p>
            <a:endParaRPr lang="en-DK" dirty="0"/>
          </a:p>
          <a:p>
            <a:r>
              <a:rPr lang="en-DK" dirty="0"/>
              <a:t>You can think of the rows and columns of a dataframe as being vectors, which can be extracted. </a:t>
            </a:r>
          </a:p>
          <a:p>
            <a:endParaRPr lang="en-DK" dirty="0"/>
          </a:p>
          <a:p>
            <a:r>
              <a:rPr lang="en-DK" dirty="0"/>
              <a:t>You can access the entries of a dataframe by using sqare brackets – e.g. if I want the entry from the second row and the third column, I can write:</a:t>
            </a:r>
          </a:p>
          <a:p>
            <a:pPr marL="0" indent="0">
              <a:buNone/>
            </a:pPr>
            <a:endParaRPr lang="en-DK" dirty="0"/>
          </a:p>
          <a:p>
            <a:r>
              <a:rPr lang="en-DK" dirty="0"/>
              <a:t>For the whole second row, I can leave a space where the column is specified, e.g.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6DDEB-86F9-3CE5-F3CB-4ED5F521F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9E52A9-A7E7-61A9-9437-47DB22DF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E1931B-EDED-72DF-0526-FDF786F98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46" y="5477970"/>
            <a:ext cx="2634975" cy="35133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3FCD62D-313D-DF37-1C66-DA90E7FCD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679" y="977898"/>
            <a:ext cx="2519771" cy="1876425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A0656733-3E91-1CC8-269C-D748630B8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3561" y="4575178"/>
            <a:ext cx="2451100" cy="50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09E4CB-9934-2A45-CFDB-B4D5901CA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6446837"/>
            <a:ext cx="2247900" cy="279400"/>
          </a:xfrm>
          <a:prstGeom prst="rect">
            <a:avLst/>
          </a:prstGeom>
        </p:spPr>
      </p:pic>
      <p:pic>
        <p:nvPicPr>
          <p:cNvPr id="15" name="Picture 14" descr="A close-up of a number&#10;&#10;Description automatically generated">
            <a:extLst>
              <a:ext uri="{FF2B5EF4-FFF2-40B4-BE49-F238E27FC236}">
                <a16:creationId xmlns:a16="http://schemas.microsoft.com/office/drawing/2014/main" id="{9A27CA54-9AF6-1306-B250-675808D1EC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1679" y="5783262"/>
            <a:ext cx="23876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22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5435-E92E-9454-A9C1-1F52D403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Dataframes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6C908-3772-18A1-65B9-B89C2DE7C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623" y="1652355"/>
            <a:ext cx="8208196" cy="4673600"/>
          </a:xfrm>
        </p:spPr>
        <p:txBody>
          <a:bodyPr/>
          <a:lstStyle/>
          <a:p>
            <a:r>
              <a:rPr lang="en-DK" dirty="0"/>
              <a:t>Typically, dataframes will have named variables.</a:t>
            </a:r>
          </a:p>
          <a:p>
            <a:endParaRPr lang="en-DK" dirty="0"/>
          </a:p>
          <a:p>
            <a:r>
              <a:rPr lang="en-DK" dirty="0"/>
              <a:t>An easier way to extract named columns is using the $ sign, e.g.</a:t>
            </a:r>
          </a:p>
          <a:p>
            <a:endParaRPr lang="en-DK" dirty="0"/>
          </a:p>
          <a:p>
            <a:r>
              <a:rPr lang="en-DK" dirty="0"/>
              <a:t>You can change the columnames by assigning a new vector to the dataframe, using the function colnames:</a:t>
            </a:r>
          </a:p>
          <a:p>
            <a:endParaRPr lang="en-DK" dirty="0"/>
          </a:p>
          <a:p>
            <a:r>
              <a:rPr lang="en-DK" dirty="0"/>
              <a:t>You can also add columns using the dollar sign: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6DDEB-86F9-3CE5-F3CB-4ED5F521F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A8A8-9DAA-499A-8FC3-E3166163C612}" type="datetime1">
              <a:rPr lang="en-GB" smtClean="0"/>
              <a:t>23/08/2024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9E52A9-A7E7-61A9-9437-47DB22DF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F5752A6-8AAB-032D-CB70-1E12F5080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374" y="757353"/>
            <a:ext cx="2531474" cy="1621962"/>
          </a:xfrm>
          <a:prstGeom prst="rect">
            <a:avLst/>
          </a:prstGeom>
        </p:spPr>
      </p:pic>
      <p:pic>
        <p:nvPicPr>
          <p:cNvPr id="12" name="Picture 11" descr="A close-up of a number&#10;&#10;Description automatically generated">
            <a:extLst>
              <a:ext uri="{FF2B5EF4-FFF2-40B4-BE49-F238E27FC236}">
                <a16:creationId xmlns:a16="http://schemas.microsoft.com/office/drawing/2014/main" id="{FD3A04CE-7B8C-8095-9F1D-8948A1ECB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461" y="2768600"/>
            <a:ext cx="2273300" cy="533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49F892-4D72-5C91-7DA4-44F707B11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721" y="3022600"/>
            <a:ext cx="2286000" cy="279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DAD806-0A3B-7B70-1738-AB2D73001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B2F9E9-362C-6DF3-F15D-423DE105E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400" y="4857982"/>
            <a:ext cx="6108700" cy="292100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1C6BAF9F-C1FE-F5A8-1B69-68BE854CB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9684" y="3464008"/>
            <a:ext cx="2406077" cy="15889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0C2326-6C35-6194-A449-37C8166B9F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400" y="5907086"/>
            <a:ext cx="4787900" cy="330200"/>
          </a:xfrm>
          <a:prstGeom prst="rect">
            <a:avLst/>
          </a:prstGeom>
        </p:spPr>
      </p:pic>
      <p:pic>
        <p:nvPicPr>
          <p:cNvPr id="25" name="Picture 24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8CBA9D6B-BAD7-405F-5E61-913AED8DBB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3829" y="5330940"/>
            <a:ext cx="31115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25293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22">
      <a:dk1>
        <a:srgbClr val="000000"/>
      </a:dk1>
      <a:lt1>
        <a:srgbClr val="FFFFFF"/>
      </a:lt1>
      <a:dk2>
        <a:srgbClr val="6E6E6E"/>
      </a:dk2>
      <a:lt2>
        <a:srgbClr val="E7E6E6"/>
      </a:lt2>
      <a:accent1>
        <a:srgbClr val="A31D20"/>
      </a:accent1>
      <a:accent2>
        <a:srgbClr val="DA3A09"/>
      </a:accent2>
      <a:accent3>
        <a:srgbClr val="415470"/>
      </a:accent3>
      <a:accent4>
        <a:srgbClr val="197F8E"/>
      </a:accent4>
      <a:accent5>
        <a:srgbClr val="FFBD37"/>
      </a:accent5>
      <a:accent6>
        <a:srgbClr val="4B8324"/>
      </a:accent6>
      <a:hlink>
        <a:srgbClr val="2C6693"/>
      </a:hlink>
      <a:folHlink>
        <a:srgbClr val="000000"/>
      </a:folHlink>
    </a:clrScheme>
    <a:fontScheme name="Københavns Universitet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>
          <a:solidFill>
            <a:schemeClr val="accent1"/>
          </a:solidFill>
        </a:ln>
      </a:spPr>
      <a:bodyPr wrap="square" rtlCol="0" anchor="ctr">
        <a:noAutofit/>
      </a:bodyPr>
      <a:lstStyle>
        <a:defPPr algn="l">
          <a:defRPr sz="2400" dirty="0" err="1" smtClean="0">
            <a:solidFill>
              <a:schemeClr val="bg1"/>
            </a:solidFill>
          </a:defRPr>
        </a:defPPr>
      </a:lstStyle>
    </a:spDef>
    <a:txDef>
      <a:spPr/>
      <a:bodyPr vert="horz" wrap="square" lIns="0" tIns="0" rIns="0" bIns="0" rtlCol="0" anchor="t" anchorCtr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sz="2400" b="0" dirty="0" smtClean="0">
            <a:solidFill>
              <a:schemeClr val="tx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U_template" id="{FE4D25CE-7B12-0649-BE55-C0242C6E8644}" vid="{BCD1C05A-F3E9-6141-B7FE-8667AF3055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Brugerdefineret design</Template>
  <TotalTime>19523</TotalTime>
  <Words>1958</Words>
  <Application>Microsoft Macintosh PowerPoint</Application>
  <PresentationFormat>Widescreen</PresentationFormat>
  <Paragraphs>341</Paragraphs>
  <Slides>44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Microsoft New Tai Lue</vt:lpstr>
      <vt:lpstr>Wingdings</vt:lpstr>
      <vt:lpstr>Brugerdefineret design</vt:lpstr>
      <vt:lpstr>PowerPoint Presentation</vt:lpstr>
      <vt:lpstr>Course Materials</vt:lpstr>
      <vt:lpstr>Looking ahead</vt:lpstr>
      <vt:lpstr>Looking ahead</vt:lpstr>
      <vt:lpstr>Before we start:</vt:lpstr>
      <vt:lpstr>R basics</vt:lpstr>
      <vt:lpstr>Data Types in R</vt:lpstr>
      <vt:lpstr>Dataframes</vt:lpstr>
      <vt:lpstr>Dataframes</vt:lpstr>
      <vt:lpstr>If/Else statements</vt:lpstr>
      <vt:lpstr>If/Else statement</vt:lpstr>
      <vt:lpstr>For Loops</vt:lpstr>
      <vt:lpstr>Packages </vt:lpstr>
      <vt:lpstr>Dplyr – a useful package for data manipulation</vt:lpstr>
      <vt:lpstr>Dplyr – a useful package for data manipulation</vt:lpstr>
      <vt:lpstr>Dplyr – a useful package for data manipulation</vt:lpstr>
      <vt:lpstr>Dplyr – a useful package for data manipulation</vt:lpstr>
      <vt:lpstr>Dplyr – a useful package for data manipulation</vt:lpstr>
      <vt:lpstr>Making Plots in R using ggplot2</vt:lpstr>
      <vt:lpstr>Plotting with ggplot2</vt:lpstr>
      <vt:lpstr>Plotting with ggplot2</vt:lpstr>
      <vt:lpstr>Plotting with ggplot2</vt:lpstr>
      <vt:lpstr>Plotting with ggplot2</vt:lpstr>
      <vt:lpstr>Plotting with ggplot2</vt:lpstr>
      <vt:lpstr>Plotting with ggplot2</vt:lpstr>
      <vt:lpstr>Plotting with ggplot2</vt:lpstr>
      <vt:lpstr>Plotting with ggplot2</vt:lpstr>
      <vt:lpstr>A bit more advanced</vt:lpstr>
      <vt:lpstr>Plotting with ggplot2</vt:lpstr>
      <vt:lpstr>Plotting with ggplot2</vt:lpstr>
      <vt:lpstr>Plotting with ggplot2</vt:lpstr>
      <vt:lpstr>Plotting with ggplot2</vt:lpstr>
      <vt:lpstr>Making line plots</vt:lpstr>
      <vt:lpstr>Loading Data</vt:lpstr>
      <vt:lpstr>Making line plots</vt:lpstr>
      <vt:lpstr>Making line plots</vt:lpstr>
      <vt:lpstr>Making line plots</vt:lpstr>
      <vt:lpstr>Making line plots</vt:lpstr>
      <vt:lpstr>Making line plots</vt:lpstr>
      <vt:lpstr>Making line plots </vt:lpstr>
      <vt:lpstr>Heatmaps</vt:lpstr>
      <vt:lpstr>Heatmaps</vt:lpstr>
      <vt:lpstr>Heatmaps</vt:lpstr>
      <vt:lpstr>Other kinds of plots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Liam Curran-Sebastian</dc:creator>
  <cp:lastModifiedBy>Jacob Liam Curran-Sebastian</cp:lastModifiedBy>
  <cp:revision>13</cp:revision>
  <dcterms:created xsi:type="dcterms:W3CDTF">2023-09-12T08:32:50Z</dcterms:created>
  <dcterms:modified xsi:type="dcterms:W3CDTF">2024-08-23T12:23:57Z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www.omnidocs.com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2023-03-21T20:16:36Z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84e8f902-8100-479b-a92c-d9ba7086e1fc</vt:lpwstr>
  </property>
  <property fmtid="{D5CDD505-2E9C-101B-9397-08002B2CF9AE}" pid="9" name="MSIP_Label_6a2630e2-1ac5-455e-8217-0156b1936a76_ContentBits">
    <vt:lpwstr>0</vt:lpwstr>
  </property>
</Properties>
</file>